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5" r:id="rId7"/>
    <p:sldId id="266" r:id="rId8"/>
    <p:sldId id="267" r:id="rId9"/>
    <p:sldId id="263" r:id="rId10"/>
    <p:sldId id="264"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2930BC2-02DB-4CCB-9D3C-10E3D85061AA}" type="datetimeFigureOut">
              <a:rPr lang="fr-FR" smtClean="0"/>
              <a:pPr/>
              <a:t>19/07/2023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7CDD2B-24D3-468B-B438-CD492748A69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930BC2-02DB-4CCB-9D3C-10E3D85061AA}" type="datetimeFigureOut">
              <a:rPr lang="fr-FR" smtClean="0"/>
              <a:pPr/>
              <a:t>19/07/2023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7CDD2B-24D3-468B-B438-CD492748A69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930BC2-02DB-4CCB-9D3C-10E3D85061AA}" type="datetimeFigureOut">
              <a:rPr lang="fr-FR" smtClean="0"/>
              <a:pPr/>
              <a:t>19/07/2023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7CDD2B-24D3-468B-B438-CD492748A69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930BC2-02DB-4CCB-9D3C-10E3D85061AA}" type="datetimeFigureOut">
              <a:rPr lang="fr-FR" smtClean="0"/>
              <a:pPr/>
              <a:t>19/07/2023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7CDD2B-24D3-468B-B438-CD492748A69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2930BC2-02DB-4CCB-9D3C-10E3D85061AA}" type="datetimeFigureOut">
              <a:rPr lang="fr-FR" smtClean="0"/>
              <a:pPr/>
              <a:t>19/07/2023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7CDD2B-24D3-468B-B438-CD492748A69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2930BC2-02DB-4CCB-9D3C-10E3D85061AA}" type="datetimeFigureOut">
              <a:rPr lang="fr-FR" smtClean="0"/>
              <a:pPr/>
              <a:t>19/07/2023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7CDD2B-24D3-468B-B438-CD492748A69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2930BC2-02DB-4CCB-9D3C-10E3D85061AA}" type="datetimeFigureOut">
              <a:rPr lang="fr-FR" smtClean="0"/>
              <a:pPr/>
              <a:t>19/07/2023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D7CDD2B-24D3-468B-B438-CD492748A69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2930BC2-02DB-4CCB-9D3C-10E3D85061AA}" type="datetimeFigureOut">
              <a:rPr lang="fr-FR" smtClean="0"/>
              <a:pPr/>
              <a:t>19/07/2023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D7CDD2B-24D3-468B-B438-CD492748A69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930BC2-02DB-4CCB-9D3C-10E3D85061AA}" type="datetimeFigureOut">
              <a:rPr lang="fr-FR" smtClean="0"/>
              <a:pPr/>
              <a:t>19/07/2023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D7CDD2B-24D3-468B-B438-CD492748A69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2930BC2-02DB-4CCB-9D3C-10E3D85061AA}" type="datetimeFigureOut">
              <a:rPr lang="fr-FR" smtClean="0"/>
              <a:pPr/>
              <a:t>19/07/2023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7CDD2B-24D3-468B-B438-CD492748A69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2930BC2-02DB-4CCB-9D3C-10E3D85061AA}" type="datetimeFigureOut">
              <a:rPr lang="fr-FR" smtClean="0"/>
              <a:pPr/>
              <a:t>19/07/2023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7CDD2B-24D3-468B-B438-CD492748A69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30BC2-02DB-4CCB-9D3C-10E3D85061AA}" type="datetimeFigureOut">
              <a:rPr lang="fr-FR" smtClean="0"/>
              <a:pPr/>
              <a:t>19/07/2023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CDD2B-24D3-468B-B438-CD492748A69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Aucune description disponible."/>
          <p:cNvPicPr/>
          <p:nvPr/>
        </p:nvPicPr>
        <p:blipFill>
          <a:blip r:embed="rId2">
            <a:lum bright="65000"/>
          </a:blip>
          <a:srcRect/>
          <a:stretch>
            <a:fillRect/>
          </a:stretch>
        </p:blipFill>
        <p:spPr bwMode="auto">
          <a:xfrm>
            <a:off x="0" y="0"/>
            <a:ext cx="9143999" cy="6857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ZoneTexte 9"/>
          <p:cNvSpPr txBox="1"/>
          <p:nvPr/>
        </p:nvSpPr>
        <p:spPr>
          <a:xfrm>
            <a:off x="285720" y="2714620"/>
            <a:ext cx="8643998" cy="1846659"/>
          </a:xfrm>
          <a:prstGeom prst="rect">
            <a:avLst/>
          </a:prstGeom>
          <a:noFill/>
        </p:spPr>
        <p:txBody>
          <a:bodyPr wrap="square" rtlCol="0">
            <a:spAutoFit/>
          </a:bodyPr>
          <a:lstStyle/>
          <a:p>
            <a:pPr algn="ctr"/>
            <a:r>
              <a:rPr lang="ar-DZ" sz="4800" b="1" dirty="0" smtClean="0"/>
              <a:t>نبذة عن ميادين التكوين وتخصصاتها بكلية العلوم </a:t>
            </a:r>
            <a:r>
              <a:rPr lang="ar-DZ" sz="4800" b="1" dirty="0" err="1" smtClean="0"/>
              <a:t>و</a:t>
            </a:r>
            <a:r>
              <a:rPr lang="ar-DZ" sz="4800" b="1" dirty="0" smtClean="0"/>
              <a:t> التكنولوجيا</a:t>
            </a:r>
            <a:endParaRPr lang="ar-DZ" sz="4800" b="1" dirty="0"/>
          </a:p>
          <a:p>
            <a:endParaRPr lang="fr-FR" dirty="0"/>
          </a:p>
        </p:txBody>
      </p:sp>
      <p:sp>
        <p:nvSpPr>
          <p:cNvPr id="11" name="ZoneTexte 10"/>
          <p:cNvSpPr txBox="1"/>
          <p:nvPr/>
        </p:nvSpPr>
        <p:spPr>
          <a:xfrm>
            <a:off x="428596" y="214290"/>
            <a:ext cx="8286808" cy="2062103"/>
          </a:xfrm>
          <a:prstGeom prst="rect">
            <a:avLst/>
          </a:prstGeom>
          <a:noFill/>
        </p:spPr>
        <p:txBody>
          <a:bodyPr wrap="square" rtlCol="0">
            <a:spAutoFit/>
          </a:bodyPr>
          <a:lstStyle/>
          <a:p>
            <a:pPr algn="ctr"/>
            <a:r>
              <a:rPr lang="ar-DZ" sz="3200" dirty="0"/>
              <a:t>الجمهورية الجزائرية الديمقراطية الشعبية</a:t>
            </a:r>
          </a:p>
          <a:p>
            <a:pPr algn="ctr"/>
            <a:r>
              <a:rPr lang="ar-DZ" sz="3200" b="1" dirty="0" smtClean="0"/>
              <a:t>وزارة </a:t>
            </a:r>
            <a:r>
              <a:rPr lang="ar-DZ" sz="3200" b="1" dirty="0"/>
              <a:t>التعليم العالي والبحث </a:t>
            </a:r>
            <a:r>
              <a:rPr lang="ar-DZ" sz="3200" b="1" dirty="0" smtClean="0"/>
              <a:t>العلمي</a:t>
            </a:r>
            <a:endParaRPr lang="fr-FR" sz="3200" b="1" dirty="0" smtClean="0"/>
          </a:p>
          <a:p>
            <a:pPr algn="ctr"/>
            <a:r>
              <a:rPr lang="ar-DZ" sz="3200" b="1" dirty="0" smtClean="0"/>
              <a:t>جــــــــــــــــامعة </a:t>
            </a:r>
            <a:r>
              <a:rPr lang="ar-DZ" sz="3200" b="1" dirty="0" err="1" smtClean="0"/>
              <a:t>غــــــردايــــة</a:t>
            </a:r>
            <a:endParaRPr lang="ar-DZ" sz="3200" b="1" dirty="0" smtClean="0"/>
          </a:p>
          <a:p>
            <a:pPr algn="ctr"/>
            <a:r>
              <a:rPr lang="ar-DZ" sz="3200" b="1" dirty="0" smtClean="0"/>
              <a:t>كلية العلوم والتكنولوجيا</a:t>
            </a:r>
          </a:p>
        </p:txBody>
      </p:sp>
      <p:sp>
        <p:nvSpPr>
          <p:cNvPr id="12" name="ZoneTexte 11"/>
          <p:cNvSpPr txBox="1"/>
          <p:nvPr/>
        </p:nvSpPr>
        <p:spPr>
          <a:xfrm>
            <a:off x="1000100" y="5500702"/>
            <a:ext cx="7572428" cy="646331"/>
          </a:xfrm>
          <a:prstGeom prst="rect">
            <a:avLst/>
          </a:prstGeom>
          <a:noFill/>
        </p:spPr>
        <p:txBody>
          <a:bodyPr wrap="square" rtlCol="0">
            <a:spAutoFit/>
          </a:bodyPr>
          <a:lstStyle/>
          <a:p>
            <a:pPr algn="r"/>
            <a:r>
              <a:rPr lang="ar-DZ" b="1" dirty="0" smtClean="0"/>
              <a:t>الأستاذ: عريف محمد</a:t>
            </a:r>
          </a:p>
          <a:p>
            <a:pPr algn="r"/>
            <a:r>
              <a:rPr lang="ar-DZ" b="1" dirty="0" smtClean="0"/>
              <a:t>نائب عميد الكلية مكلف بالدراسات والمسائل المرتبطة بالطلبة </a:t>
            </a:r>
            <a:endParaRPr lang="fr-FR" b="1" dirty="0"/>
          </a:p>
        </p:txBody>
      </p:sp>
      <p:pic>
        <p:nvPicPr>
          <p:cNvPr id="13" name="Image 12" descr="F:\Logo .jpg"/>
          <p:cNvPicPr/>
          <p:nvPr/>
        </p:nvPicPr>
        <p:blipFill>
          <a:blip r:embed="rId3" cstate="print"/>
          <a:srcRect/>
          <a:stretch>
            <a:fillRect/>
          </a:stretch>
        </p:blipFill>
        <p:spPr bwMode="auto">
          <a:xfrm>
            <a:off x="7753378" y="428604"/>
            <a:ext cx="1176340" cy="1143008"/>
          </a:xfrm>
          <a:prstGeom prst="rect">
            <a:avLst/>
          </a:prstGeom>
          <a:noFill/>
          <a:ln w="9525">
            <a:noFill/>
            <a:miter lim="800000"/>
            <a:headEnd/>
            <a:tailEnd/>
          </a:ln>
        </p:spPr>
      </p:pic>
      <p:pic>
        <p:nvPicPr>
          <p:cNvPr id="15" name="Image 14" descr="F:\Logo .jpg"/>
          <p:cNvPicPr/>
          <p:nvPr/>
        </p:nvPicPr>
        <p:blipFill>
          <a:blip r:embed="rId3" cstate="print"/>
          <a:srcRect/>
          <a:stretch>
            <a:fillRect/>
          </a:stretch>
        </p:blipFill>
        <p:spPr bwMode="auto">
          <a:xfrm>
            <a:off x="214282" y="428604"/>
            <a:ext cx="1176340" cy="114300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Users\ARIF Med\AppData\Local\Temp\Rar$DIa4292.27279\20221030_104122.jpg"/>
          <p:cNvPicPr/>
          <p:nvPr/>
        </p:nvPicPr>
        <p:blipFill>
          <a:blip r:embed="rId2" cstate="print">
            <a:lum bright="55000"/>
          </a:blip>
          <a:srcRect/>
          <a:stretch>
            <a:fillRect/>
          </a:stretch>
        </p:blipFill>
        <p:spPr bwMode="auto">
          <a:xfrm>
            <a:off x="0" y="0"/>
            <a:ext cx="9144000" cy="6858000"/>
          </a:xfrm>
          <a:prstGeom prst="rect">
            <a:avLst/>
          </a:prstGeom>
          <a:noFill/>
          <a:ln w="9525">
            <a:noFill/>
            <a:miter lim="800000"/>
            <a:headEnd/>
            <a:tailEnd/>
          </a:ln>
        </p:spPr>
      </p:pic>
      <p:sp>
        <p:nvSpPr>
          <p:cNvPr id="5" name="ZoneTexte 4"/>
          <p:cNvSpPr txBox="1"/>
          <p:nvPr/>
        </p:nvSpPr>
        <p:spPr>
          <a:xfrm>
            <a:off x="142844" y="214290"/>
            <a:ext cx="8786874" cy="5278368"/>
          </a:xfrm>
          <a:prstGeom prst="rect">
            <a:avLst/>
          </a:prstGeom>
          <a:noFill/>
        </p:spPr>
        <p:txBody>
          <a:bodyPr wrap="square" rtlCol="0">
            <a:spAutoFit/>
          </a:bodyPr>
          <a:lstStyle/>
          <a:p>
            <a:pPr algn="r" rtl="1"/>
            <a:r>
              <a:rPr lang="ar-DZ" sz="2000" b="1" u="sng" dirty="0" smtClean="0"/>
              <a:t>8- الهندسة المدنية: </a:t>
            </a:r>
          </a:p>
          <a:p>
            <a:pPr algn="r" rtl="1"/>
            <a:r>
              <a:rPr lang="ar-DZ" sz="2000" dirty="0" smtClean="0"/>
              <a:t>                        </a:t>
            </a:r>
            <a:r>
              <a:rPr lang="ar-DZ" sz="2000" b="1" u="sng" dirty="0" smtClean="0"/>
              <a:t>أهداف التكوين: </a:t>
            </a:r>
          </a:p>
          <a:p>
            <a:pPr algn="r" rtl="1">
              <a:lnSpc>
                <a:spcPct val="150000"/>
              </a:lnSpc>
            </a:pPr>
            <a:r>
              <a:rPr lang="ar-DZ" dirty="0" smtClean="0"/>
              <a:t>يهدف تكوين الليسانس في الهندسة المدنية لمنح الطالب قاعدة علمية وتكنولوجية لضمان إتقان المعرفة الأكاديمية والعملية في مختلف مجالات البناء. وبالإضافة إلى ذلك، الكفاءة المهنية المؤدية إلى الاندماج الجيد في الوظائف الإدارية، والإدارة داخل شركات البناء والمتابعة والتحكم في انجاز المشاريع، وهذا التخصص يضمن للطالب التكوين العملي والعلمي الأساسي الذي يمنح له قدرة استيعابية تسمح له بالوصول إلى الدرجات العليا: </a:t>
            </a:r>
            <a:r>
              <a:rPr lang="ar-DZ" dirty="0" err="1" smtClean="0"/>
              <a:t>الماستر</a:t>
            </a:r>
            <a:r>
              <a:rPr lang="ar-DZ" dirty="0" smtClean="0"/>
              <a:t> وفرصة الإعداد للدكتوراه في مختلف تخصصات الهندسة المدنية.</a:t>
            </a:r>
          </a:p>
          <a:p>
            <a:pPr algn="r" rtl="1">
              <a:lnSpc>
                <a:spcPct val="150000"/>
              </a:lnSpc>
            </a:pPr>
            <a:r>
              <a:rPr lang="ar-DZ" b="1" dirty="0" smtClean="0"/>
              <a:t>                       </a:t>
            </a:r>
            <a:r>
              <a:rPr lang="ar-DZ" b="1" u="sng" dirty="0" smtClean="0"/>
              <a:t>المهارات المستهدفة:</a:t>
            </a:r>
          </a:p>
          <a:p>
            <a:pPr algn="r" rtl="1">
              <a:lnSpc>
                <a:spcPct val="150000"/>
              </a:lnSpc>
            </a:pPr>
            <a:r>
              <a:rPr lang="ar-DZ" dirty="0" smtClean="0"/>
              <a:t>يهدف هذا التكوين إلى تدريب إطارات قطاع الهندسة المدنية والبناء والأشغال العامة بشكل عام، وبشكل خاص المقاولات ومكاتب الدراسات والشركات الاستشارية.</a:t>
            </a:r>
          </a:p>
          <a:p>
            <a:pPr algn="r" rtl="1">
              <a:lnSpc>
                <a:spcPct val="150000"/>
              </a:lnSpc>
            </a:pPr>
            <a:r>
              <a:rPr lang="ar-DZ" dirty="0" smtClean="0"/>
              <a:t>وبالإضافة إلى ذلك، نشهد ظهور مجال يزدهر من حيث القابلية للاستخدام والبحوث، التي هي في خضم التغير التكنولوجي، والتي تنطوي على تطوير مواد جديدة. وتدعو هذه الأخيرة إلى إدخال تكنولوجيات جديدة وأساليب جديدة للتنفيذ وتقنيات تجارية جديدة، وبالتالي إحياء الطلب على الإطارات المتخصصين.</a:t>
            </a:r>
            <a:endParaRPr lang="ar-DZ" u="heavy"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canevas institu ERENV\صور الطاقات المتجددة\IMG_7328.JPG"/>
          <p:cNvPicPr/>
          <p:nvPr/>
        </p:nvPicPr>
        <p:blipFill>
          <a:blip r:embed="rId2" cstate="print">
            <a:lum bright="40000"/>
          </a:blip>
          <a:srcRect/>
          <a:stretch>
            <a:fillRect/>
          </a:stretch>
        </p:blipFill>
        <p:spPr bwMode="auto">
          <a:xfrm>
            <a:off x="0" y="71414"/>
            <a:ext cx="9144000" cy="6715147"/>
          </a:xfrm>
          <a:prstGeom prst="rect">
            <a:avLst/>
          </a:prstGeom>
          <a:noFill/>
          <a:ln w="9525">
            <a:noFill/>
            <a:miter lim="800000"/>
            <a:headEnd/>
            <a:tailEnd/>
          </a:ln>
        </p:spPr>
      </p:pic>
      <p:sp>
        <p:nvSpPr>
          <p:cNvPr id="5" name="ZoneTexte 4"/>
          <p:cNvSpPr txBox="1"/>
          <p:nvPr/>
        </p:nvSpPr>
        <p:spPr>
          <a:xfrm>
            <a:off x="357158" y="779579"/>
            <a:ext cx="8501122" cy="5078313"/>
          </a:xfrm>
          <a:prstGeom prst="rect">
            <a:avLst/>
          </a:prstGeom>
          <a:noFill/>
        </p:spPr>
        <p:txBody>
          <a:bodyPr wrap="square" rtlCol="0">
            <a:spAutoFit/>
          </a:bodyPr>
          <a:lstStyle/>
          <a:p>
            <a:pPr lvl="1" algn="r" rtl="1"/>
            <a:r>
              <a:rPr lang="ar-DZ" b="1" u="sng" dirty="0" smtClean="0"/>
              <a:t>9- طاقات متجددة وبيئة مهني </a:t>
            </a:r>
            <a:endParaRPr lang="fr-FR" sz="1600" u="sng" dirty="0" smtClean="0"/>
          </a:p>
          <a:p>
            <a:pPr algn="r" rtl="1"/>
            <a:r>
              <a:rPr lang="ar-DZ" b="1" dirty="0" smtClean="0"/>
              <a:t>     </a:t>
            </a:r>
            <a:r>
              <a:rPr lang="ar-DZ" b="1" u="sng" dirty="0" smtClean="0"/>
              <a:t>التعريف </a:t>
            </a:r>
            <a:r>
              <a:rPr lang="ar-DZ" b="1" u="sng" dirty="0" err="1" smtClean="0"/>
              <a:t>و</a:t>
            </a:r>
            <a:r>
              <a:rPr lang="ar-DZ" b="1" u="sng" dirty="0" smtClean="0"/>
              <a:t> أهداف التكوين: </a:t>
            </a:r>
            <a:endParaRPr lang="fr-FR" sz="1600" dirty="0" smtClean="0"/>
          </a:p>
          <a:p>
            <a:pPr algn="r" rtl="1"/>
            <a:r>
              <a:rPr lang="ar-DZ" b="1" dirty="0" smtClean="0"/>
              <a:t>تشكل الطاقات المتجددة والبيئة بالنسبة للجزائر تحديًا يجب مواجهته في ضوء الإمكانات الغنية في الطاقة النظيفة التي تحتويها البلاد. يعتبر هذا القطاع من الأولويات الرئيسية للحكومة لاستغلال مختلف مصادر الطاقة غير </a:t>
            </a:r>
            <a:r>
              <a:rPr lang="ar-DZ" b="1" dirty="0" err="1" smtClean="0"/>
              <a:t>الأحفورية</a:t>
            </a:r>
            <a:r>
              <a:rPr lang="fr-FR" b="1" dirty="0" smtClean="0"/>
              <a:t>.</a:t>
            </a:r>
            <a:endParaRPr lang="fr-FR" sz="1600" dirty="0" smtClean="0"/>
          </a:p>
          <a:p>
            <a:pPr algn="r" rtl="1"/>
            <a:r>
              <a:rPr lang="ar-DZ" b="1" dirty="0" smtClean="0"/>
              <a:t>سيوفر هذا التكوين المعرفة الفنية في مجالات الطاقات الجديدة والمتجددة وإنتاج وتخزين ونقل الكهرباء وحماية البيئة. إن مسألة معرفة الطرق المختلفة لإنتاج ونقل الطاقة من الطاقات المتجددة ستسمح بمعالجة مشاكل تنظيم وإدارة العمليات سواء في ورشة العمل أو في الموقع</a:t>
            </a:r>
            <a:r>
              <a:rPr lang="fr-FR" b="1" dirty="0" smtClean="0"/>
              <a:t>.</a:t>
            </a:r>
            <a:r>
              <a:rPr lang="fr-FR" i="1" dirty="0" smtClean="0"/>
              <a:t> </a:t>
            </a:r>
            <a:endParaRPr lang="fr-FR" sz="1600" dirty="0" smtClean="0"/>
          </a:p>
          <a:p>
            <a:pPr algn="r" rtl="1"/>
            <a:r>
              <a:rPr lang="ar-DZ" b="1" dirty="0" smtClean="0"/>
              <a:t>   </a:t>
            </a:r>
            <a:r>
              <a:rPr lang="ar-DZ" b="1" u="sng" dirty="0" smtClean="0"/>
              <a:t>المهارات المستهدفة وفرص الشغل:</a:t>
            </a:r>
            <a:endParaRPr lang="fr-FR" sz="1600" dirty="0" smtClean="0"/>
          </a:p>
          <a:p>
            <a:pPr algn="r" rtl="1"/>
            <a:r>
              <a:rPr lang="ar-DZ" b="1" dirty="0" smtClean="0"/>
              <a:t>تؤثر المهارات المستهدفة على عدة قطاعات من النشاط مثل: إنتاج الطاقة ، ونقل الطاقة ، والصيانة ، وما إلى ذلك ، ومن بين فرص الشغل</a:t>
            </a:r>
            <a:r>
              <a:rPr lang="fr-FR" b="1" dirty="0" smtClean="0"/>
              <a:t>:</a:t>
            </a:r>
            <a:endParaRPr lang="fr-FR" sz="1600" dirty="0" smtClean="0"/>
          </a:p>
          <a:p>
            <a:pPr lvl="0" algn="r" rtl="1"/>
            <a:r>
              <a:rPr lang="ar-DZ" b="1" dirty="0" smtClean="0"/>
              <a:t>مطور طاقة متجددة</a:t>
            </a:r>
            <a:endParaRPr lang="fr-FR" sz="1600" dirty="0" smtClean="0"/>
          </a:p>
          <a:p>
            <a:pPr lvl="0" algn="r" rtl="1"/>
            <a:r>
              <a:rPr lang="ar-DZ" b="1" dirty="0" smtClean="0"/>
              <a:t>المبيعات الفنية لأنظمة إنتاج الطاقة الجديدة.  </a:t>
            </a:r>
            <a:r>
              <a:rPr lang="ar-DZ" b="1" dirty="0" err="1" smtClean="0"/>
              <a:t>مسؤول</a:t>
            </a:r>
            <a:r>
              <a:rPr lang="ar-DZ" b="1" dirty="0" smtClean="0"/>
              <a:t> عن صيانة أنظمة إنتاج الطاقة</a:t>
            </a:r>
            <a:endParaRPr lang="fr-FR" sz="1600" dirty="0" smtClean="0"/>
          </a:p>
          <a:p>
            <a:pPr lvl="0" algn="r" rtl="1"/>
            <a:r>
              <a:rPr lang="ar-DZ" b="1" dirty="0" err="1" smtClean="0"/>
              <a:t>مسؤول</a:t>
            </a:r>
            <a:r>
              <a:rPr lang="ar-DZ" b="1" dirty="0" smtClean="0"/>
              <a:t> عن دراسات الطاقة المتجددة.</a:t>
            </a:r>
            <a:endParaRPr lang="fr-FR" sz="1600" dirty="0" smtClean="0"/>
          </a:p>
          <a:p>
            <a:pPr lvl="0" algn="r" rtl="1"/>
            <a:r>
              <a:rPr lang="ar-DZ" b="1" dirty="0" smtClean="0"/>
              <a:t> </a:t>
            </a:r>
            <a:r>
              <a:rPr lang="ar-DZ" b="1" dirty="0" err="1" smtClean="0"/>
              <a:t>مسؤول</a:t>
            </a:r>
            <a:r>
              <a:rPr lang="ar-DZ" b="1" dirty="0" smtClean="0"/>
              <a:t> عن مكاتب التصميم ، مستشار في الطاقة والبيئة في المؤسسات أو الشركات الخدمية</a:t>
            </a:r>
            <a:endParaRPr lang="fr-FR" sz="1600" dirty="0" smtClean="0"/>
          </a:p>
          <a:p>
            <a:pPr lvl="0" algn="r" rtl="1"/>
            <a:r>
              <a:rPr lang="ar-DZ" b="1" dirty="0" smtClean="0"/>
              <a:t>مستشار تقني في هيئات الطاقة، </a:t>
            </a:r>
            <a:r>
              <a:rPr lang="ar-DZ" b="1" dirty="0" err="1" smtClean="0"/>
              <a:t>مسؤول</a:t>
            </a:r>
            <a:r>
              <a:rPr lang="ar-DZ" b="1" dirty="0" smtClean="0"/>
              <a:t> عن التنمية المستدامة في المجتمعات</a:t>
            </a:r>
            <a:endParaRPr lang="fr-FR" sz="1600" dirty="0" smtClean="0"/>
          </a:p>
          <a:p>
            <a:pPr lvl="0" algn="r" rtl="1"/>
            <a:r>
              <a:rPr lang="ar-DZ" b="1" dirty="0" err="1" smtClean="0"/>
              <a:t>مسؤول</a:t>
            </a:r>
            <a:r>
              <a:rPr lang="ar-DZ" b="1" dirty="0" smtClean="0"/>
              <a:t> عن شبكات نقل الطاقة</a:t>
            </a:r>
            <a:endParaRPr lang="fr-FR" sz="1600" dirty="0" smtClean="0"/>
          </a:p>
          <a:p>
            <a:pPr algn="r"/>
            <a:r>
              <a:rPr lang="ar-DZ" b="1" dirty="0" smtClean="0"/>
              <a:t>خبير في منظمة معتمدة للرقابة والوقاية</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lum bright="70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3999" cy="6858000"/>
          </a:xfrm>
          <a:prstGeom prst="rect">
            <a:avLst/>
          </a:prstGeom>
          <a:ln>
            <a:solidFill>
              <a:schemeClr val="accent1"/>
            </a:solidFill>
          </a:ln>
        </p:spPr>
      </p:pic>
      <p:grpSp>
        <p:nvGrpSpPr>
          <p:cNvPr id="5" name="Groupe 4"/>
          <p:cNvGrpSpPr/>
          <p:nvPr/>
        </p:nvGrpSpPr>
        <p:grpSpPr>
          <a:xfrm>
            <a:off x="1928795" y="785794"/>
            <a:ext cx="6143667" cy="5143536"/>
            <a:chOff x="3357554" y="1000108"/>
            <a:chExt cx="2643206" cy="3571900"/>
          </a:xfrm>
        </p:grpSpPr>
        <p:sp>
          <p:nvSpPr>
            <p:cNvPr id="6" name="Ellipse 5"/>
            <p:cNvSpPr/>
            <p:nvPr/>
          </p:nvSpPr>
          <p:spPr>
            <a:xfrm>
              <a:off x="3571868" y="2285992"/>
              <a:ext cx="2214578" cy="92869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7" name="ZoneTexte 4"/>
            <p:cNvSpPr txBox="1"/>
            <p:nvPr/>
          </p:nvSpPr>
          <p:spPr>
            <a:xfrm>
              <a:off x="3571868" y="2628796"/>
              <a:ext cx="2214578" cy="25648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b="1" dirty="0" smtClean="0"/>
                <a:t>ميدان الرياضيات والإعلام الآلي</a:t>
              </a:r>
              <a:endParaRPr lang="fr-FR" b="1" dirty="0"/>
            </a:p>
          </p:txBody>
        </p:sp>
        <p:sp>
          <p:nvSpPr>
            <p:cNvPr id="8" name="Rectangle 7"/>
            <p:cNvSpPr/>
            <p:nvPr/>
          </p:nvSpPr>
          <p:spPr>
            <a:xfrm>
              <a:off x="4143372" y="1000108"/>
              <a:ext cx="185738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9" name="ZoneTexte 10"/>
            <p:cNvSpPr txBox="1"/>
            <p:nvPr/>
          </p:nvSpPr>
          <p:spPr>
            <a:xfrm>
              <a:off x="4143372" y="1146584"/>
              <a:ext cx="1857356" cy="44884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dirty="0" smtClean="0">
                  <a:solidFill>
                    <a:schemeClr val="bg1"/>
                  </a:solidFill>
                </a:rPr>
                <a:t>شعبة: رياضيات</a:t>
              </a:r>
            </a:p>
            <a:p>
              <a:pPr algn="ctr"/>
              <a:r>
                <a:rPr lang="ar-DZ" dirty="0" smtClean="0">
                  <a:solidFill>
                    <a:schemeClr val="bg1"/>
                  </a:solidFill>
                </a:rPr>
                <a:t>تخصص: رياضيات</a:t>
              </a:r>
              <a:endParaRPr lang="fr-FR" dirty="0">
                <a:solidFill>
                  <a:schemeClr val="bg1"/>
                </a:solidFill>
              </a:endParaRPr>
            </a:p>
          </p:txBody>
        </p:sp>
        <p:cxnSp>
          <p:nvCxnSpPr>
            <p:cNvPr id="10" name="Connecteur droit avec flèche 9"/>
            <p:cNvCxnSpPr>
              <a:endCxn id="8" idx="2"/>
            </p:cNvCxnSpPr>
            <p:nvPr/>
          </p:nvCxnSpPr>
          <p:spPr>
            <a:xfrm rot="5400000" flipH="1" flipV="1">
              <a:off x="4750595" y="1964521"/>
              <a:ext cx="500066"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5400000">
              <a:off x="4393405" y="3178967"/>
              <a:ext cx="42862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428992" y="3571876"/>
              <a:ext cx="2000264"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solidFill>
                  <a:schemeClr val="bg1"/>
                </a:solidFill>
              </a:endParaRPr>
            </a:p>
          </p:txBody>
        </p:sp>
        <p:sp>
          <p:nvSpPr>
            <p:cNvPr id="13" name="ZoneTexte 21"/>
            <p:cNvSpPr txBox="1"/>
            <p:nvPr/>
          </p:nvSpPr>
          <p:spPr>
            <a:xfrm>
              <a:off x="3357554" y="3778252"/>
              <a:ext cx="2071702" cy="44884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dirty="0" smtClean="0">
                  <a:solidFill>
                    <a:schemeClr val="bg1"/>
                  </a:solidFill>
                </a:rPr>
                <a:t>شعبة: إعلام آلي</a:t>
              </a:r>
            </a:p>
            <a:p>
              <a:pPr algn="ctr"/>
              <a:r>
                <a:rPr lang="ar-DZ" dirty="0" smtClean="0">
                  <a:solidFill>
                    <a:schemeClr val="bg1"/>
                  </a:solidFill>
                </a:rPr>
                <a:t>تخصص: أنظمة الإعلام الآلي</a:t>
              </a:r>
              <a:endParaRPr lang="fr-FR" dirty="0">
                <a:solidFill>
                  <a:schemeClr val="bg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000628" y="214290"/>
            <a:ext cx="3857652" cy="646331"/>
          </a:xfrm>
          <a:prstGeom prst="rect">
            <a:avLst/>
          </a:prstGeom>
          <a:noFill/>
        </p:spPr>
        <p:txBody>
          <a:bodyPr wrap="square" rtlCol="0">
            <a:spAutoFit/>
          </a:bodyPr>
          <a:lstStyle/>
          <a:p>
            <a:pPr algn="r" rtl="1"/>
            <a:r>
              <a:rPr lang="ar-DZ" b="1" u="sng" dirty="0" smtClean="0"/>
              <a:t>1</a:t>
            </a:r>
            <a:r>
              <a:rPr lang="ar-SA" b="1" u="sng" dirty="0" smtClean="0"/>
              <a:t>- شعبة الرياضيات:</a:t>
            </a:r>
            <a:endParaRPr lang="fr-FR" dirty="0" smtClean="0"/>
          </a:p>
          <a:p>
            <a:pPr algn="r"/>
            <a:r>
              <a:rPr lang="ar-DZ" b="1" u="sng" dirty="0" smtClean="0"/>
              <a:t>التعريف </a:t>
            </a:r>
            <a:r>
              <a:rPr lang="ar-DZ" b="1" u="sng" dirty="0" err="1" smtClean="0"/>
              <a:t>و</a:t>
            </a:r>
            <a:r>
              <a:rPr lang="ar-DZ" b="1" u="sng" dirty="0" smtClean="0"/>
              <a:t> أهداف التكوين:</a:t>
            </a:r>
            <a:endParaRPr lang="fr-FR" dirty="0"/>
          </a:p>
        </p:txBody>
      </p:sp>
      <p:pic>
        <p:nvPicPr>
          <p:cNvPr id="11" name="Image 10"/>
          <p:cNvPicPr/>
          <p:nvPr/>
        </p:nvPicPr>
        <p:blipFill>
          <a:blip r:embed="rId2"/>
          <a:srcRect/>
          <a:stretch>
            <a:fillRect/>
          </a:stretch>
        </p:blipFill>
        <p:spPr bwMode="auto">
          <a:xfrm>
            <a:off x="285720" y="857232"/>
            <a:ext cx="8606035" cy="1285884"/>
          </a:xfrm>
          <a:prstGeom prst="rect">
            <a:avLst/>
          </a:prstGeom>
          <a:noFill/>
          <a:ln w="9525">
            <a:noFill/>
            <a:miter lim="800000"/>
            <a:headEnd/>
            <a:tailEnd/>
          </a:ln>
        </p:spPr>
      </p:pic>
      <p:pic>
        <p:nvPicPr>
          <p:cNvPr id="12" name="Image 11"/>
          <p:cNvPicPr/>
          <p:nvPr/>
        </p:nvPicPr>
        <p:blipFill>
          <a:blip r:embed="rId3"/>
          <a:srcRect/>
          <a:stretch>
            <a:fillRect/>
          </a:stretch>
        </p:blipFill>
        <p:spPr bwMode="auto">
          <a:xfrm>
            <a:off x="331230" y="2143116"/>
            <a:ext cx="8669926" cy="1285884"/>
          </a:xfrm>
          <a:prstGeom prst="rect">
            <a:avLst/>
          </a:prstGeom>
          <a:noFill/>
          <a:ln w="9525">
            <a:noFill/>
            <a:miter lim="800000"/>
            <a:headEnd/>
            <a:tailEnd/>
          </a:ln>
        </p:spPr>
      </p:pic>
      <p:pic>
        <p:nvPicPr>
          <p:cNvPr id="13" name="Image 12"/>
          <p:cNvPicPr/>
          <p:nvPr/>
        </p:nvPicPr>
        <p:blipFill>
          <a:blip r:embed="rId4"/>
          <a:srcRect/>
          <a:stretch>
            <a:fillRect/>
          </a:stretch>
        </p:blipFill>
        <p:spPr bwMode="auto">
          <a:xfrm>
            <a:off x="3714744" y="3429000"/>
            <a:ext cx="5247118" cy="285752"/>
          </a:xfrm>
          <a:prstGeom prst="rect">
            <a:avLst/>
          </a:prstGeom>
          <a:noFill/>
          <a:ln w="9525">
            <a:noFill/>
            <a:miter lim="800000"/>
            <a:headEnd/>
            <a:tailEnd/>
          </a:ln>
        </p:spPr>
      </p:pic>
      <p:pic>
        <p:nvPicPr>
          <p:cNvPr id="14" name="Image 13"/>
          <p:cNvPicPr/>
          <p:nvPr/>
        </p:nvPicPr>
        <p:blipFill>
          <a:blip r:embed="rId5"/>
          <a:srcRect/>
          <a:stretch>
            <a:fillRect/>
          </a:stretch>
        </p:blipFill>
        <p:spPr bwMode="auto">
          <a:xfrm>
            <a:off x="3714744" y="3731105"/>
            <a:ext cx="5265717" cy="340837"/>
          </a:xfrm>
          <a:prstGeom prst="rect">
            <a:avLst/>
          </a:prstGeom>
          <a:noFill/>
          <a:ln w="9525">
            <a:noFill/>
            <a:miter lim="800000"/>
            <a:headEnd/>
            <a:tailEnd/>
          </a:ln>
        </p:spPr>
      </p:pic>
      <p:pic>
        <p:nvPicPr>
          <p:cNvPr id="15" name="Image 14"/>
          <p:cNvPicPr/>
          <p:nvPr/>
        </p:nvPicPr>
        <p:blipFill>
          <a:blip r:embed="rId6"/>
          <a:srcRect/>
          <a:stretch>
            <a:fillRect/>
          </a:stretch>
        </p:blipFill>
        <p:spPr bwMode="auto">
          <a:xfrm>
            <a:off x="2261934" y="4071942"/>
            <a:ext cx="6739222" cy="428628"/>
          </a:xfrm>
          <a:prstGeom prst="rect">
            <a:avLst/>
          </a:prstGeom>
          <a:noFill/>
          <a:ln w="9525">
            <a:noFill/>
            <a:miter lim="800000"/>
            <a:headEnd/>
            <a:tailEnd/>
          </a:ln>
        </p:spPr>
      </p:pic>
      <p:pic>
        <p:nvPicPr>
          <p:cNvPr id="16" name="Image 15"/>
          <p:cNvPicPr/>
          <p:nvPr/>
        </p:nvPicPr>
        <p:blipFill>
          <a:blip r:embed="rId7"/>
          <a:srcRect/>
          <a:stretch>
            <a:fillRect/>
          </a:stretch>
        </p:blipFill>
        <p:spPr bwMode="auto">
          <a:xfrm>
            <a:off x="4870619" y="4500570"/>
            <a:ext cx="4130537" cy="285752"/>
          </a:xfrm>
          <a:prstGeom prst="rect">
            <a:avLst/>
          </a:prstGeom>
          <a:noFill/>
          <a:ln w="9525">
            <a:noFill/>
            <a:miter lim="800000"/>
            <a:headEnd/>
            <a:tailEnd/>
          </a:ln>
        </p:spPr>
      </p:pic>
      <p:pic>
        <p:nvPicPr>
          <p:cNvPr id="17" name="Image 16"/>
          <p:cNvPicPr/>
          <p:nvPr/>
        </p:nvPicPr>
        <p:blipFill>
          <a:blip r:embed="rId8"/>
          <a:srcRect/>
          <a:stretch>
            <a:fillRect/>
          </a:stretch>
        </p:blipFill>
        <p:spPr bwMode="auto">
          <a:xfrm>
            <a:off x="0" y="5143512"/>
            <a:ext cx="9144000" cy="1714512"/>
          </a:xfrm>
          <a:prstGeom prst="rect">
            <a:avLst/>
          </a:prstGeom>
          <a:noFill/>
          <a:ln w="9525">
            <a:noFill/>
            <a:miter lim="800000"/>
            <a:headEnd/>
            <a:tailEnd/>
          </a:ln>
        </p:spPr>
      </p:pic>
      <p:sp>
        <p:nvSpPr>
          <p:cNvPr id="18" name="Rectangle 3"/>
          <p:cNvSpPr>
            <a:spLocks noChangeArrowheads="1"/>
          </p:cNvSpPr>
          <p:nvPr/>
        </p:nvSpPr>
        <p:spPr bwMode="auto">
          <a:xfrm>
            <a:off x="1857388" y="4714884"/>
            <a:ext cx="4572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5127625" algn="l"/>
              </a:tabLst>
            </a:pPr>
            <a:r>
              <a:rPr kumimoji="0" lang="ar-DZ" b="1" i="0" u="sng"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فرص التشغيل:</a:t>
            </a:r>
            <a:endParaRPr kumimoji="0" lang="ar-DZ"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p:cNvSpPr txBox="1"/>
          <p:nvPr/>
        </p:nvSpPr>
        <p:spPr>
          <a:xfrm>
            <a:off x="5286380" y="142852"/>
            <a:ext cx="3714776" cy="369332"/>
          </a:xfrm>
          <a:prstGeom prst="rect">
            <a:avLst/>
          </a:prstGeom>
          <a:noFill/>
        </p:spPr>
        <p:txBody>
          <a:bodyPr wrap="square" rtlCol="0">
            <a:spAutoFit/>
          </a:bodyPr>
          <a:lstStyle/>
          <a:p>
            <a:pPr algn="r"/>
            <a:r>
              <a:rPr lang="ar-SA" b="1" u="sng" dirty="0" smtClean="0"/>
              <a:t>2- شعبة الإعلام الآلي:</a:t>
            </a:r>
            <a:endParaRPr lang="fr-FR" dirty="0"/>
          </a:p>
        </p:txBody>
      </p:sp>
      <p:pic>
        <p:nvPicPr>
          <p:cNvPr id="9" name="Image 8"/>
          <p:cNvPicPr/>
          <p:nvPr/>
        </p:nvPicPr>
        <p:blipFill>
          <a:blip r:embed="rId2"/>
          <a:srcRect/>
          <a:stretch>
            <a:fillRect/>
          </a:stretch>
        </p:blipFill>
        <p:spPr bwMode="auto">
          <a:xfrm>
            <a:off x="1" y="500042"/>
            <a:ext cx="9144000" cy="1785950"/>
          </a:xfrm>
          <a:prstGeom prst="rect">
            <a:avLst/>
          </a:prstGeom>
          <a:noFill/>
          <a:ln w="9525">
            <a:noFill/>
            <a:miter lim="800000"/>
            <a:headEnd/>
            <a:tailEnd/>
          </a:ln>
        </p:spPr>
      </p:pic>
      <p:pic>
        <p:nvPicPr>
          <p:cNvPr id="10" name="Image 9"/>
          <p:cNvPicPr/>
          <p:nvPr/>
        </p:nvPicPr>
        <p:blipFill>
          <a:blip r:embed="rId3"/>
          <a:srcRect/>
          <a:stretch>
            <a:fillRect/>
          </a:stretch>
        </p:blipFill>
        <p:spPr bwMode="auto">
          <a:xfrm>
            <a:off x="0" y="2285992"/>
            <a:ext cx="9144000" cy="1785950"/>
          </a:xfrm>
          <a:prstGeom prst="rect">
            <a:avLst/>
          </a:prstGeom>
          <a:noFill/>
          <a:ln w="9525">
            <a:noFill/>
            <a:miter lim="800000"/>
            <a:headEnd/>
            <a:tailEnd/>
          </a:ln>
        </p:spPr>
      </p:pic>
      <p:pic>
        <p:nvPicPr>
          <p:cNvPr id="11" name="Image 10"/>
          <p:cNvPicPr/>
          <p:nvPr/>
        </p:nvPicPr>
        <p:blipFill>
          <a:blip r:embed="rId4"/>
          <a:srcRect/>
          <a:stretch>
            <a:fillRect/>
          </a:stretch>
        </p:blipFill>
        <p:spPr bwMode="auto">
          <a:xfrm>
            <a:off x="0" y="4477109"/>
            <a:ext cx="9144000" cy="2380891"/>
          </a:xfrm>
          <a:prstGeom prst="rect">
            <a:avLst/>
          </a:prstGeom>
          <a:noFill/>
          <a:ln w="9525">
            <a:noFill/>
            <a:miter lim="800000"/>
            <a:headEnd/>
            <a:tailEnd/>
          </a:ln>
        </p:spPr>
      </p:pic>
      <p:sp>
        <p:nvSpPr>
          <p:cNvPr id="13" name="Rectangle 3"/>
          <p:cNvSpPr>
            <a:spLocks noChangeArrowheads="1"/>
          </p:cNvSpPr>
          <p:nvPr/>
        </p:nvSpPr>
        <p:spPr bwMode="auto">
          <a:xfrm>
            <a:off x="4500562" y="4071942"/>
            <a:ext cx="4572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5127625" algn="l"/>
              </a:tabLst>
            </a:pPr>
            <a:r>
              <a:rPr kumimoji="0" lang="ar-DZ" b="1" i="0" u="sng"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فرص التشغيل:</a:t>
            </a:r>
            <a:endParaRPr kumimoji="0" lang="ar-DZ"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Users\ARIF Med\AppData\Local\Temp\Rar$DIa4292.18300\20221030_103619.jpg"/>
          <p:cNvPicPr/>
          <p:nvPr/>
        </p:nvPicPr>
        <p:blipFill>
          <a:blip r:embed="rId2" cstate="print">
            <a:lum bright="55000"/>
          </a:blip>
          <a:srcRect/>
          <a:stretch>
            <a:fillRect/>
          </a:stretch>
        </p:blipFill>
        <p:spPr bwMode="auto">
          <a:xfrm>
            <a:off x="0" y="0"/>
            <a:ext cx="9143999" cy="6858000"/>
          </a:xfrm>
          <a:prstGeom prst="rect">
            <a:avLst/>
          </a:prstGeom>
          <a:noFill/>
          <a:ln w="9525">
            <a:noFill/>
            <a:miter lim="800000"/>
            <a:headEnd/>
            <a:tailEnd/>
          </a:ln>
        </p:spPr>
      </p:pic>
      <p:grpSp>
        <p:nvGrpSpPr>
          <p:cNvPr id="5" name="Groupe 4"/>
          <p:cNvGrpSpPr/>
          <p:nvPr/>
        </p:nvGrpSpPr>
        <p:grpSpPr>
          <a:xfrm>
            <a:off x="4537245" y="1643050"/>
            <a:ext cx="3320904" cy="3571900"/>
            <a:chOff x="3571868" y="1000108"/>
            <a:chExt cx="2482293" cy="3571900"/>
          </a:xfrm>
        </p:grpSpPr>
        <p:sp>
          <p:nvSpPr>
            <p:cNvPr id="9" name="Ellipse 8"/>
            <p:cNvSpPr/>
            <p:nvPr/>
          </p:nvSpPr>
          <p:spPr>
            <a:xfrm>
              <a:off x="3571868" y="2285992"/>
              <a:ext cx="2214578" cy="92869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0" name="ZoneTexte 4"/>
            <p:cNvSpPr txBox="1"/>
            <p:nvPr/>
          </p:nvSpPr>
          <p:spPr>
            <a:xfrm>
              <a:off x="3571868" y="2559602"/>
              <a:ext cx="2214578"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b="1" dirty="0" smtClean="0"/>
                <a:t>ميدان عـلـــــــوم المادة</a:t>
              </a:r>
              <a:endParaRPr lang="fr-FR" b="1" dirty="0"/>
            </a:p>
          </p:txBody>
        </p:sp>
        <p:sp>
          <p:nvSpPr>
            <p:cNvPr id="11" name="Rectangle 10"/>
            <p:cNvSpPr/>
            <p:nvPr/>
          </p:nvSpPr>
          <p:spPr>
            <a:xfrm>
              <a:off x="4000496" y="1000108"/>
              <a:ext cx="2000264"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2" name="ZoneTexte 10"/>
            <p:cNvSpPr txBox="1"/>
            <p:nvPr/>
          </p:nvSpPr>
          <p:spPr>
            <a:xfrm>
              <a:off x="3929058" y="1071546"/>
              <a:ext cx="2071670"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DZ" dirty="0" smtClean="0">
                  <a:solidFill>
                    <a:schemeClr val="bg1"/>
                  </a:solidFill>
                </a:rPr>
                <a:t>شعبة: فيزياء </a:t>
              </a:r>
            </a:p>
            <a:p>
              <a:pPr algn="r"/>
              <a:r>
                <a:rPr lang="ar-DZ" dirty="0" smtClean="0">
                  <a:solidFill>
                    <a:schemeClr val="bg1"/>
                  </a:solidFill>
                </a:rPr>
                <a:t>تخصص: فيزياء </a:t>
              </a:r>
              <a:r>
                <a:rPr lang="ar-DZ" dirty="0" err="1" smtClean="0">
                  <a:solidFill>
                    <a:schemeClr val="bg1"/>
                  </a:solidFill>
                </a:rPr>
                <a:t>طاقوية</a:t>
              </a:r>
              <a:endParaRPr lang="fr-FR" dirty="0">
                <a:solidFill>
                  <a:schemeClr val="bg1"/>
                </a:solidFill>
              </a:endParaRPr>
            </a:p>
          </p:txBody>
        </p:sp>
        <p:cxnSp>
          <p:nvCxnSpPr>
            <p:cNvPr id="13" name="Connecteur droit avec flèche 12"/>
            <p:cNvCxnSpPr>
              <a:endCxn id="11" idx="2"/>
            </p:cNvCxnSpPr>
            <p:nvPr/>
          </p:nvCxnSpPr>
          <p:spPr>
            <a:xfrm rot="5400000" flipH="1" flipV="1">
              <a:off x="4714876" y="2000240"/>
              <a:ext cx="500066"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16200000" flipH="1">
              <a:off x="4788120" y="3305968"/>
              <a:ext cx="357190" cy="1746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053895" y="3571876"/>
              <a:ext cx="2000265"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solidFill>
                  <a:schemeClr val="bg1"/>
                </a:solidFill>
              </a:endParaRPr>
            </a:p>
          </p:txBody>
        </p:sp>
        <p:sp>
          <p:nvSpPr>
            <p:cNvPr id="16" name="ZoneTexte 21"/>
            <p:cNvSpPr txBox="1"/>
            <p:nvPr/>
          </p:nvSpPr>
          <p:spPr>
            <a:xfrm>
              <a:off x="3982458" y="3643314"/>
              <a:ext cx="2071703"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DZ" dirty="0" smtClean="0">
                  <a:solidFill>
                    <a:schemeClr val="bg1"/>
                  </a:solidFill>
                </a:rPr>
                <a:t>شعبة: كيمياء</a:t>
              </a:r>
            </a:p>
            <a:p>
              <a:pPr algn="r"/>
              <a:r>
                <a:rPr lang="ar-DZ" dirty="0" smtClean="0">
                  <a:solidFill>
                    <a:schemeClr val="bg1"/>
                  </a:solidFill>
                </a:rPr>
                <a:t>تخصص: كيمياء عضوية</a:t>
              </a:r>
              <a:endParaRPr lang="fr-FR" dirty="0">
                <a:solidFill>
                  <a:schemeClr val="bg1"/>
                </a:solidFill>
              </a:endParaRPr>
            </a:p>
          </p:txBody>
        </p:sp>
      </p:grpSp>
      <p:sp>
        <p:nvSpPr>
          <p:cNvPr id="6" name="Rectangle 5"/>
          <p:cNvSpPr/>
          <p:nvPr/>
        </p:nvSpPr>
        <p:spPr>
          <a:xfrm>
            <a:off x="1357289" y="3071810"/>
            <a:ext cx="2676029"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cxnSp>
        <p:nvCxnSpPr>
          <p:cNvPr id="7" name="Connecteur droit avec flèche 6"/>
          <p:cNvCxnSpPr>
            <a:stCxn id="9" idx="2"/>
            <a:endCxn id="6" idx="3"/>
          </p:cNvCxnSpPr>
          <p:nvPr/>
        </p:nvCxnSpPr>
        <p:spPr>
          <a:xfrm rot="10800000" flipV="1">
            <a:off x="4033318" y="3393281"/>
            <a:ext cx="503926"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ZoneTexte 10"/>
          <p:cNvSpPr txBox="1"/>
          <p:nvPr/>
        </p:nvSpPr>
        <p:spPr>
          <a:xfrm>
            <a:off x="1285851" y="3143248"/>
            <a:ext cx="2771559"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DZ" dirty="0" smtClean="0">
                <a:solidFill>
                  <a:schemeClr val="bg1"/>
                </a:solidFill>
              </a:rPr>
              <a:t>شعبة: فيزياء </a:t>
            </a:r>
          </a:p>
          <a:p>
            <a:pPr algn="r"/>
            <a:r>
              <a:rPr lang="ar-DZ" dirty="0" smtClean="0">
                <a:solidFill>
                  <a:schemeClr val="bg1"/>
                </a:solidFill>
              </a:rPr>
              <a:t>تخصص: فيزياء المواد</a:t>
            </a:r>
            <a:endParaRPr lang="fr-FR"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Users\ARIF Med\AppData\Local\Temp\Rar$DIa4292.7974\20221030_105325.jpg"/>
          <p:cNvPicPr/>
          <p:nvPr/>
        </p:nvPicPr>
        <p:blipFill>
          <a:blip r:embed="rId2" cstate="print">
            <a:lum bright="75000" contrast="-40000"/>
          </a:blip>
          <a:srcRect/>
          <a:stretch>
            <a:fillRect/>
          </a:stretch>
        </p:blipFill>
        <p:spPr bwMode="auto">
          <a:xfrm>
            <a:off x="0" y="0"/>
            <a:ext cx="9144000" cy="6857999"/>
          </a:xfrm>
          <a:prstGeom prst="rect">
            <a:avLst/>
          </a:prstGeom>
          <a:noFill/>
          <a:ln w="9525">
            <a:noFill/>
            <a:miter lim="800000"/>
            <a:headEnd/>
            <a:tailEnd/>
          </a:ln>
        </p:spPr>
      </p:pic>
      <p:sp>
        <p:nvSpPr>
          <p:cNvPr id="5" name="ZoneTexte 4"/>
          <p:cNvSpPr txBox="1"/>
          <p:nvPr/>
        </p:nvSpPr>
        <p:spPr>
          <a:xfrm>
            <a:off x="0" y="0"/>
            <a:ext cx="9144000" cy="7017306"/>
          </a:xfrm>
          <a:prstGeom prst="rect">
            <a:avLst/>
          </a:prstGeom>
          <a:noFill/>
        </p:spPr>
        <p:txBody>
          <a:bodyPr wrap="square" rtlCol="0">
            <a:spAutoFit/>
          </a:bodyPr>
          <a:lstStyle/>
          <a:p>
            <a:pPr algn="r" rtl="1">
              <a:lnSpc>
                <a:spcPct val="150000"/>
              </a:lnSpc>
            </a:pPr>
            <a:r>
              <a:rPr lang="ar-DZ" b="1" u="sng" dirty="0" smtClean="0"/>
              <a:t>التعريف </a:t>
            </a:r>
            <a:r>
              <a:rPr lang="ar-DZ" b="1" u="sng" dirty="0" err="1" smtClean="0"/>
              <a:t>و</a:t>
            </a:r>
            <a:r>
              <a:rPr lang="ar-DZ" b="1" u="sng" dirty="0" smtClean="0"/>
              <a:t> أهداف التكوين:</a:t>
            </a:r>
            <a:endParaRPr lang="fr-FR" b="1" dirty="0" smtClean="0"/>
          </a:p>
          <a:p>
            <a:pPr algn="r" rtl="1">
              <a:lnSpc>
                <a:spcPct val="150000"/>
              </a:lnSpc>
            </a:pPr>
            <a:r>
              <a:rPr lang="ar-SA" b="1" dirty="0" smtClean="0"/>
              <a:t>أهمية مجال علوم المادة كبيرة، في البحث العلمي، والقطاع المهني، والصناعة، لا </a:t>
            </a:r>
            <a:r>
              <a:rPr lang="ar-SA" b="1" dirty="0" err="1" smtClean="0"/>
              <a:t>سيما</a:t>
            </a:r>
            <a:r>
              <a:rPr lang="ar-SA" b="1" dirty="0" smtClean="0"/>
              <a:t> الصناعة الكيميائية ، وفي مجال الطاقات المتجددة</a:t>
            </a:r>
            <a:r>
              <a:rPr lang="fr-FR" b="1" dirty="0" smtClean="0"/>
              <a:t>. </a:t>
            </a:r>
            <a:r>
              <a:rPr lang="ar-SA" b="1" dirty="0" smtClean="0"/>
              <a:t>يهدف هذا التكوين إلى اكتساب مهارات في مجال الفيزياء والكيمياء، ودخول القطاع المهني والبحث العلمي على الفور</a:t>
            </a:r>
            <a:r>
              <a:rPr lang="fr-FR" b="1" dirty="0" smtClean="0"/>
              <a:t>. </a:t>
            </a:r>
            <a:r>
              <a:rPr lang="ar-SA" b="1" dirty="0" smtClean="0"/>
              <a:t>يسمح بشكل طبيعي بمتابعة الدراسات في أحد برامج </a:t>
            </a:r>
            <a:r>
              <a:rPr lang="ar-SA" b="1" dirty="0" err="1" smtClean="0"/>
              <a:t>الماستر</a:t>
            </a:r>
            <a:r>
              <a:rPr lang="ar-SA" b="1" dirty="0" smtClean="0"/>
              <a:t> المختلفة المقدمة في هذا المجال</a:t>
            </a:r>
            <a:r>
              <a:rPr lang="fr-FR" b="1" dirty="0" smtClean="0"/>
              <a:t>.</a:t>
            </a:r>
          </a:p>
          <a:p>
            <a:pPr algn="r" rtl="1">
              <a:lnSpc>
                <a:spcPct val="150000"/>
              </a:lnSpc>
            </a:pPr>
            <a:r>
              <a:rPr lang="ar-SA" b="1" dirty="0" smtClean="0"/>
              <a:t>تسمح المعارف المكتسبة في نهاية التكوين للطلاب الجامعيين من التخصص في مجال فيزياء الطاقة، للاستمرار في درجة </a:t>
            </a:r>
            <a:r>
              <a:rPr lang="ar-SA" b="1" dirty="0" err="1" smtClean="0"/>
              <a:t>الماستر</a:t>
            </a:r>
            <a:r>
              <a:rPr lang="ar-SA" b="1" dirty="0" smtClean="0"/>
              <a:t> البحثي لتطوير مشاريع جديدة في المجال الصناعي للكيمياء أو في مجال الطاقة المتجددة والإشعاع والمعالجة السطحية</a:t>
            </a:r>
            <a:r>
              <a:rPr lang="fr-FR" b="1" dirty="0" smtClean="0"/>
              <a:t>.</a:t>
            </a:r>
          </a:p>
          <a:p>
            <a:pPr algn="r" rtl="1">
              <a:lnSpc>
                <a:spcPct val="150000"/>
              </a:lnSpc>
            </a:pPr>
            <a:r>
              <a:rPr lang="ar-DZ" b="1" dirty="0" smtClean="0"/>
              <a:t>   </a:t>
            </a:r>
            <a:r>
              <a:rPr lang="ar-DZ" b="1" u="sng" dirty="0" smtClean="0"/>
              <a:t>المهارات المستهدفة وفرص الشغل:</a:t>
            </a:r>
            <a:endParaRPr lang="fr-FR" b="1" dirty="0" smtClean="0"/>
          </a:p>
          <a:p>
            <a:pPr algn="r" rtl="1">
              <a:lnSpc>
                <a:spcPct val="150000"/>
              </a:lnSpc>
            </a:pPr>
            <a:r>
              <a:rPr lang="ar-SA" b="1" dirty="0" smtClean="0"/>
              <a:t>المهارات المستهدفة هي من ناحية التكوين الأكاديمي من أجل ضمان طلاب المستقبل. سيتلقى الطلاب، طوال فترة التكوين، المبادئ الأساسية للفيزياء والكيمياء</a:t>
            </a:r>
            <a:r>
              <a:rPr lang="fr-FR" b="1" dirty="0" smtClean="0"/>
              <a:t>. </a:t>
            </a:r>
            <a:r>
              <a:rPr lang="ar-SA" b="1" dirty="0" smtClean="0"/>
              <a:t>يسمح هذا التكوين للطلاب بتطوير المهارات اللازمة للأنشطة المتعلقة بالفيزياء والكيمياء: فيزياء الإشعاع وفيزياء الطاقة، وكذلك الكيمياء العضوية والتحليلية. للبحث العلمي من أجل إعداد المتخصصين المستقبليين للدراسات العليا </a:t>
            </a:r>
            <a:r>
              <a:rPr lang="ar-SA" b="1" dirty="0" err="1" smtClean="0"/>
              <a:t>للماستر</a:t>
            </a:r>
            <a:r>
              <a:rPr lang="ar-SA" b="1" dirty="0" smtClean="0"/>
              <a:t> والدكتوراه ولتطوير طرق جديدة للتحليل في الكيمياء التحليلية والعضوية، لدراسة مواضيع جديدة في فيزياء الطاقة وفي مجال الطاقات المتجددة وكذلك دراسة المشاريع البحثية في فيزياء الإشعاع والبلازما ومعالجة الأسطح</a:t>
            </a:r>
            <a:r>
              <a:rPr lang="fr-FR" b="1" dirty="0" smtClean="0"/>
              <a:t>.</a:t>
            </a:r>
          </a:p>
          <a:p>
            <a:pPr algn="r" rtl="1">
              <a:lnSpc>
                <a:spcPct val="150000"/>
              </a:lnSpc>
            </a:pPr>
            <a:r>
              <a:rPr lang="ar-SA" b="1" dirty="0" smtClean="0"/>
              <a:t>تُحضر هذه الدورة الطالب لمواصلة دراسته في </a:t>
            </a:r>
            <a:r>
              <a:rPr lang="ar-SA" b="1" dirty="0" err="1" smtClean="0"/>
              <a:t>ماستر</a:t>
            </a:r>
            <a:r>
              <a:rPr lang="ar-SA" b="1" dirty="0" smtClean="0"/>
              <a:t> فيزياء الطاقة، </a:t>
            </a:r>
            <a:r>
              <a:rPr lang="ar-SA" b="1" dirty="0" err="1" smtClean="0"/>
              <a:t>ماستر</a:t>
            </a:r>
            <a:r>
              <a:rPr lang="ar-SA" b="1" dirty="0" smtClean="0"/>
              <a:t> في الكيمياء العضوية للوصول إلى مستوى أعلى من المعرفة التي ستفتح له إما وظيفة تعليمية وبحثية أو مهنة مهنية في مجالات المساحات المذكورة</a:t>
            </a:r>
            <a:r>
              <a:rPr lang="fr-FR" b="1" dirty="0" smtClean="0"/>
              <a:t>.</a:t>
            </a:r>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lum bright="70000"/>
          </a:blip>
          <a:stretch>
            <a:fillRect/>
          </a:stretch>
        </p:blipFill>
        <p:spPr>
          <a:xfrm>
            <a:off x="0" y="1"/>
            <a:ext cx="9144000" cy="6858000"/>
          </a:xfrm>
          <a:prstGeom prst="rect">
            <a:avLst/>
          </a:prstGeom>
          <a:ln>
            <a:noFill/>
          </a:ln>
          <a:effectLst>
            <a:outerShdw blurRad="190500" algn="tl" rotWithShape="0">
              <a:srgbClr val="000000">
                <a:alpha val="70000"/>
              </a:srgbClr>
            </a:outerShdw>
          </a:effectLst>
        </p:spPr>
      </p:pic>
      <p:sp>
        <p:nvSpPr>
          <p:cNvPr id="5" name="ZoneTexte 4"/>
          <p:cNvSpPr txBox="1"/>
          <p:nvPr/>
        </p:nvSpPr>
        <p:spPr>
          <a:xfrm>
            <a:off x="0" y="0"/>
            <a:ext cx="9144000" cy="369332"/>
          </a:xfrm>
          <a:prstGeom prst="rect">
            <a:avLst/>
          </a:prstGeom>
          <a:noFill/>
        </p:spPr>
        <p:txBody>
          <a:bodyPr wrap="square" rtlCol="0">
            <a:spAutoFit/>
          </a:bodyPr>
          <a:lstStyle/>
          <a:p>
            <a:pPr lvl="0" algn="r"/>
            <a:r>
              <a:rPr lang="ar-DZ" b="1" dirty="0" smtClean="0"/>
              <a:t>ملخص تخصصات ميادين التكوين بكلية العلوم والتكنولوجيا </a:t>
            </a:r>
            <a:endParaRPr lang="fr-FR" dirty="0" smtClean="0"/>
          </a:p>
        </p:txBody>
      </p:sp>
      <p:grpSp>
        <p:nvGrpSpPr>
          <p:cNvPr id="6" name="Groupe 5"/>
          <p:cNvGrpSpPr/>
          <p:nvPr/>
        </p:nvGrpSpPr>
        <p:grpSpPr>
          <a:xfrm>
            <a:off x="-76232" y="642918"/>
            <a:ext cx="9296464" cy="5572164"/>
            <a:chOff x="71406" y="285728"/>
            <a:chExt cx="9296464" cy="5572164"/>
          </a:xfrm>
        </p:grpSpPr>
        <p:sp>
          <p:nvSpPr>
            <p:cNvPr id="7" name="Rectangle à coins arrondis 6"/>
            <p:cNvSpPr/>
            <p:nvPr/>
          </p:nvSpPr>
          <p:spPr>
            <a:xfrm>
              <a:off x="4214810" y="2857496"/>
              <a:ext cx="1428760" cy="7143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8" name="ZoneTexte 15"/>
            <p:cNvSpPr txBox="1"/>
            <p:nvPr/>
          </p:nvSpPr>
          <p:spPr>
            <a:xfrm>
              <a:off x="4214810" y="3000372"/>
              <a:ext cx="1428760"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DZ" b="1" dirty="0" smtClean="0">
                  <a:latin typeface="Arabic Typesetting" pitchFamily="66" charset="-78"/>
                  <a:cs typeface="Arabic Typesetting" pitchFamily="66" charset="-78"/>
                </a:rPr>
                <a:t>ميدان العلوم والتكنولوجيا</a:t>
              </a:r>
              <a:r>
                <a:rPr lang="ar-DZ" dirty="0" smtClean="0"/>
                <a:t> </a:t>
              </a:r>
              <a:endParaRPr lang="fr-FR" dirty="0"/>
            </a:p>
          </p:txBody>
        </p:sp>
        <p:sp>
          <p:nvSpPr>
            <p:cNvPr id="9" name="Ellipse 8"/>
            <p:cNvSpPr/>
            <p:nvPr/>
          </p:nvSpPr>
          <p:spPr>
            <a:xfrm>
              <a:off x="5929322" y="357166"/>
              <a:ext cx="1428760" cy="5715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0" name="Ellipse 9"/>
            <p:cNvSpPr/>
            <p:nvPr/>
          </p:nvSpPr>
          <p:spPr>
            <a:xfrm>
              <a:off x="2500298" y="928670"/>
              <a:ext cx="1428760" cy="5715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1" name="Ellipse 10"/>
            <p:cNvSpPr/>
            <p:nvPr/>
          </p:nvSpPr>
          <p:spPr>
            <a:xfrm>
              <a:off x="2571736" y="4786322"/>
              <a:ext cx="1428760" cy="5715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2" name="Ellipse 11"/>
            <p:cNvSpPr/>
            <p:nvPr/>
          </p:nvSpPr>
          <p:spPr>
            <a:xfrm>
              <a:off x="6000760" y="4071942"/>
              <a:ext cx="1428760" cy="5715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3" name="Ellipse 12"/>
            <p:cNvSpPr/>
            <p:nvPr/>
          </p:nvSpPr>
          <p:spPr>
            <a:xfrm>
              <a:off x="6000760" y="1500174"/>
              <a:ext cx="1428760" cy="5715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4" name="Ellipse 13"/>
            <p:cNvSpPr/>
            <p:nvPr/>
          </p:nvSpPr>
          <p:spPr>
            <a:xfrm>
              <a:off x="2571736" y="2214554"/>
              <a:ext cx="1428760" cy="5715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5" name="Ellipse 14"/>
            <p:cNvSpPr/>
            <p:nvPr/>
          </p:nvSpPr>
          <p:spPr>
            <a:xfrm>
              <a:off x="5786446" y="2857496"/>
              <a:ext cx="1428760" cy="5715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
          <p:nvSpPr>
            <p:cNvPr id="16" name="Ellipse 15"/>
            <p:cNvSpPr/>
            <p:nvPr/>
          </p:nvSpPr>
          <p:spPr>
            <a:xfrm>
              <a:off x="2500298" y="3429000"/>
              <a:ext cx="1428760" cy="5715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7" name="ZoneTexte 45"/>
            <p:cNvSpPr txBox="1"/>
            <p:nvPr/>
          </p:nvSpPr>
          <p:spPr>
            <a:xfrm>
              <a:off x="2643174" y="1000108"/>
              <a:ext cx="1285884"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dirty="0" smtClean="0"/>
                <a:t> </a:t>
              </a:r>
              <a:r>
                <a:rPr lang="ar-DZ" b="1" dirty="0" smtClean="0">
                  <a:latin typeface="Arabic Typesetting" pitchFamily="66" charset="-78"/>
                  <a:cs typeface="Arabic Typesetting" pitchFamily="66" charset="-78"/>
                </a:rPr>
                <a:t>ليسانس آلية</a:t>
              </a:r>
              <a:endParaRPr lang="fr-FR" b="1" dirty="0">
                <a:latin typeface="Arabic Typesetting" pitchFamily="66" charset="-78"/>
                <a:cs typeface="Arabic Typesetting" pitchFamily="66" charset="-78"/>
              </a:endParaRPr>
            </a:p>
          </p:txBody>
        </p:sp>
        <p:sp>
          <p:nvSpPr>
            <p:cNvPr id="18" name="ZoneTexte 46"/>
            <p:cNvSpPr txBox="1"/>
            <p:nvPr/>
          </p:nvSpPr>
          <p:spPr>
            <a:xfrm>
              <a:off x="5929322" y="285728"/>
              <a:ext cx="1357322"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dirty="0" smtClean="0"/>
                <a:t> </a:t>
              </a:r>
              <a:r>
                <a:rPr lang="ar-DZ" b="1" dirty="0" smtClean="0">
                  <a:latin typeface="Arabic Typesetting" pitchFamily="66" charset="-78"/>
                  <a:cs typeface="Arabic Typesetting" pitchFamily="66" charset="-78"/>
                </a:rPr>
                <a:t>ليسانس طاقات متجددة وبيئة مهني </a:t>
              </a:r>
              <a:endParaRPr lang="fr-FR" b="1" dirty="0">
                <a:latin typeface="Arabic Typesetting" pitchFamily="66" charset="-78"/>
                <a:cs typeface="Arabic Typesetting" pitchFamily="66" charset="-78"/>
              </a:endParaRPr>
            </a:p>
          </p:txBody>
        </p:sp>
        <p:sp>
          <p:nvSpPr>
            <p:cNvPr id="19" name="ZoneTexte 47"/>
            <p:cNvSpPr txBox="1"/>
            <p:nvPr/>
          </p:nvSpPr>
          <p:spPr>
            <a:xfrm>
              <a:off x="6000760" y="1571612"/>
              <a:ext cx="135732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DZ" dirty="0" smtClean="0"/>
                <a:t> </a:t>
              </a:r>
              <a:r>
                <a:rPr lang="ar-DZ" b="1" dirty="0" smtClean="0">
                  <a:latin typeface="Arabic Typesetting" pitchFamily="66" charset="-78"/>
                  <a:cs typeface="Arabic Typesetting" pitchFamily="66" charset="-78"/>
                </a:rPr>
                <a:t>ليسانس </a:t>
              </a:r>
              <a:r>
                <a:rPr lang="ar-DZ" b="1" dirty="0" err="1" smtClean="0">
                  <a:latin typeface="Arabic Typesetting" pitchFamily="66" charset="-78"/>
                  <a:cs typeface="Arabic Typesetting" pitchFamily="66" charset="-78"/>
                </a:rPr>
                <a:t>كهروتقني</a:t>
              </a:r>
              <a:endParaRPr lang="fr-FR" b="1" dirty="0">
                <a:latin typeface="Arabic Typesetting" pitchFamily="66" charset="-78"/>
                <a:cs typeface="Arabic Typesetting" pitchFamily="66" charset="-78"/>
              </a:endParaRPr>
            </a:p>
          </p:txBody>
        </p:sp>
        <p:sp>
          <p:nvSpPr>
            <p:cNvPr id="20" name="Ellipse 19"/>
            <p:cNvSpPr/>
            <p:nvPr/>
          </p:nvSpPr>
          <p:spPr>
            <a:xfrm>
              <a:off x="214282" y="857232"/>
              <a:ext cx="1928826" cy="64294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1" name="ZoneTexte 49"/>
            <p:cNvSpPr txBox="1"/>
            <p:nvPr/>
          </p:nvSpPr>
          <p:spPr>
            <a:xfrm>
              <a:off x="71406" y="987966"/>
              <a:ext cx="207170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dirty="0" smtClean="0"/>
                <a:t> </a:t>
              </a:r>
              <a:r>
                <a:rPr lang="ar-DZ" b="1" dirty="0" err="1" smtClean="0">
                  <a:latin typeface="Arabic Typesetting" pitchFamily="66" charset="-78"/>
                  <a:cs typeface="Arabic Typesetting" pitchFamily="66" charset="-78"/>
                </a:rPr>
                <a:t>ماستر</a:t>
              </a:r>
              <a:r>
                <a:rPr lang="ar-DZ" b="1" dirty="0" smtClean="0">
                  <a:latin typeface="Arabic Typesetting" pitchFamily="66" charset="-78"/>
                  <a:cs typeface="Arabic Typesetting" pitchFamily="66" charset="-78"/>
                </a:rPr>
                <a:t> آلية </a:t>
              </a:r>
              <a:r>
                <a:rPr lang="ar-DZ" b="1" dirty="0" err="1" smtClean="0">
                  <a:latin typeface="Arabic Typesetting" pitchFamily="66" charset="-78"/>
                  <a:cs typeface="Arabic Typesetting" pitchFamily="66" charset="-78"/>
                </a:rPr>
                <a:t>و</a:t>
              </a:r>
              <a:r>
                <a:rPr lang="ar-DZ" b="1" dirty="0" smtClean="0">
                  <a:latin typeface="Arabic Typesetting" pitchFamily="66" charset="-78"/>
                  <a:cs typeface="Arabic Typesetting" pitchFamily="66" charset="-78"/>
                </a:rPr>
                <a:t> أنظمة </a:t>
              </a:r>
              <a:endParaRPr lang="fr-FR" b="1" dirty="0">
                <a:latin typeface="Arabic Typesetting" pitchFamily="66" charset="-78"/>
                <a:cs typeface="Arabic Typesetting" pitchFamily="66" charset="-78"/>
              </a:endParaRPr>
            </a:p>
          </p:txBody>
        </p:sp>
        <p:sp>
          <p:nvSpPr>
            <p:cNvPr id="22" name="ZoneTexte 54"/>
            <p:cNvSpPr txBox="1"/>
            <p:nvPr/>
          </p:nvSpPr>
          <p:spPr>
            <a:xfrm>
              <a:off x="6072198" y="4143380"/>
              <a:ext cx="135732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DZ" dirty="0" smtClean="0"/>
                <a:t> </a:t>
              </a:r>
              <a:r>
                <a:rPr lang="ar-DZ" b="1" dirty="0" smtClean="0">
                  <a:latin typeface="Arabic Typesetting" pitchFamily="66" charset="-78"/>
                  <a:cs typeface="Arabic Typesetting" pitchFamily="66" charset="-78"/>
                </a:rPr>
                <a:t>ليسانس </a:t>
              </a:r>
              <a:r>
                <a:rPr lang="ar-DZ" b="1" dirty="0" err="1" smtClean="0">
                  <a:latin typeface="Arabic Typesetting" pitchFamily="66" charset="-78"/>
                  <a:cs typeface="Arabic Typesetting" pitchFamily="66" charset="-78"/>
                </a:rPr>
                <a:t>كهروميكانيك</a:t>
              </a:r>
              <a:endParaRPr lang="fr-FR" b="1" dirty="0">
                <a:latin typeface="Arabic Typesetting" pitchFamily="66" charset="-78"/>
                <a:cs typeface="Arabic Typesetting" pitchFamily="66" charset="-78"/>
              </a:endParaRPr>
            </a:p>
          </p:txBody>
        </p:sp>
        <p:sp>
          <p:nvSpPr>
            <p:cNvPr id="23" name="ZoneTexte 55"/>
            <p:cNvSpPr txBox="1"/>
            <p:nvPr/>
          </p:nvSpPr>
          <p:spPr>
            <a:xfrm>
              <a:off x="2571736" y="4857760"/>
              <a:ext cx="135732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DZ" dirty="0" smtClean="0"/>
                <a:t> </a:t>
              </a:r>
              <a:r>
                <a:rPr lang="ar-DZ" b="1" dirty="0" smtClean="0">
                  <a:latin typeface="Arabic Typesetting" pitchFamily="66" charset="-78"/>
                  <a:cs typeface="Arabic Typesetting" pitchFamily="66" charset="-78"/>
                </a:rPr>
                <a:t>ليسانس ري</a:t>
              </a:r>
              <a:endParaRPr lang="fr-FR" b="1" dirty="0">
                <a:latin typeface="Arabic Typesetting" pitchFamily="66" charset="-78"/>
                <a:cs typeface="Arabic Typesetting" pitchFamily="66" charset="-78"/>
              </a:endParaRPr>
            </a:p>
          </p:txBody>
        </p:sp>
        <p:sp>
          <p:nvSpPr>
            <p:cNvPr id="24" name="Ellipse 23"/>
            <p:cNvSpPr/>
            <p:nvPr/>
          </p:nvSpPr>
          <p:spPr>
            <a:xfrm>
              <a:off x="6000760" y="5286388"/>
              <a:ext cx="1428760" cy="5715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5" name="ZoneTexte 65"/>
            <p:cNvSpPr txBox="1"/>
            <p:nvPr/>
          </p:nvSpPr>
          <p:spPr>
            <a:xfrm>
              <a:off x="2500298" y="2285992"/>
              <a:ext cx="1643074"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dirty="0" smtClean="0"/>
                <a:t> </a:t>
              </a:r>
              <a:r>
                <a:rPr lang="ar-DZ" b="1" dirty="0" smtClean="0">
                  <a:latin typeface="Arabic Typesetting" pitchFamily="66" charset="-78"/>
                  <a:cs typeface="Arabic Typesetting" pitchFamily="66" charset="-78"/>
                </a:rPr>
                <a:t>ليسانس هندسة الطرائق</a:t>
              </a:r>
              <a:endParaRPr lang="fr-FR" b="1" dirty="0">
                <a:latin typeface="Arabic Typesetting" pitchFamily="66" charset="-78"/>
                <a:cs typeface="Arabic Typesetting" pitchFamily="66" charset="-78"/>
              </a:endParaRPr>
            </a:p>
          </p:txBody>
        </p:sp>
        <p:sp>
          <p:nvSpPr>
            <p:cNvPr id="26" name="Ellipse 25"/>
            <p:cNvSpPr/>
            <p:nvPr/>
          </p:nvSpPr>
          <p:spPr>
            <a:xfrm>
              <a:off x="357158" y="2143116"/>
              <a:ext cx="1928826" cy="64294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7" name="ZoneTexte 67"/>
            <p:cNvSpPr txBox="1"/>
            <p:nvPr/>
          </p:nvSpPr>
          <p:spPr>
            <a:xfrm>
              <a:off x="214282" y="2273850"/>
              <a:ext cx="207170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dirty="0" smtClean="0"/>
                <a:t> </a:t>
              </a:r>
              <a:r>
                <a:rPr lang="ar-DZ" b="1" dirty="0" err="1" smtClean="0">
                  <a:latin typeface="Arabic Typesetting" pitchFamily="66" charset="-78"/>
                  <a:cs typeface="Arabic Typesetting" pitchFamily="66" charset="-78"/>
                </a:rPr>
                <a:t>ماستر</a:t>
              </a:r>
              <a:r>
                <a:rPr lang="ar-DZ" b="1" dirty="0" smtClean="0">
                  <a:latin typeface="Arabic Typesetting" pitchFamily="66" charset="-78"/>
                  <a:cs typeface="Arabic Typesetting" pitchFamily="66" charset="-78"/>
                </a:rPr>
                <a:t> هندسة كيميائية </a:t>
              </a:r>
              <a:endParaRPr lang="fr-FR" b="1" dirty="0">
                <a:latin typeface="Arabic Typesetting" pitchFamily="66" charset="-78"/>
                <a:cs typeface="Arabic Typesetting" pitchFamily="66" charset="-78"/>
              </a:endParaRPr>
            </a:p>
          </p:txBody>
        </p:sp>
        <p:sp>
          <p:nvSpPr>
            <p:cNvPr id="28" name="ZoneTexte 68"/>
            <p:cNvSpPr txBox="1"/>
            <p:nvPr/>
          </p:nvSpPr>
          <p:spPr>
            <a:xfrm>
              <a:off x="5715008" y="2928934"/>
              <a:ext cx="135732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DZ" dirty="0" smtClean="0"/>
                <a:t> </a:t>
              </a:r>
              <a:r>
                <a:rPr lang="ar-DZ" b="1" dirty="0" smtClean="0">
                  <a:latin typeface="Arabic Typesetting" pitchFamily="66" charset="-78"/>
                  <a:cs typeface="Arabic Typesetting" pitchFamily="66" charset="-78"/>
                </a:rPr>
                <a:t>ليسانس </a:t>
              </a:r>
              <a:r>
                <a:rPr lang="ar-DZ" b="1" dirty="0" err="1" smtClean="0">
                  <a:latin typeface="Arabic Typesetting" pitchFamily="66" charset="-78"/>
                  <a:cs typeface="Arabic Typesetting" pitchFamily="66" charset="-78"/>
                </a:rPr>
                <a:t>طاقوية</a:t>
              </a:r>
              <a:endParaRPr lang="fr-FR" b="1" dirty="0">
                <a:latin typeface="Arabic Typesetting" pitchFamily="66" charset="-78"/>
                <a:cs typeface="Arabic Typesetting" pitchFamily="66" charset="-78"/>
              </a:endParaRPr>
            </a:p>
          </p:txBody>
        </p:sp>
        <p:sp>
          <p:nvSpPr>
            <p:cNvPr id="29" name="ZoneTexte 69"/>
            <p:cNvSpPr txBox="1"/>
            <p:nvPr/>
          </p:nvSpPr>
          <p:spPr>
            <a:xfrm>
              <a:off x="2428860" y="3488296"/>
              <a:ext cx="1643074"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dirty="0" smtClean="0"/>
                <a:t> </a:t>
              </a:r>
              <a:r>
                <a:rPr lang="ar-DZ" b="1" dirty="0" smtClean="0">
                  <a:latin typeface="Arabic Typesetting" pitchFamily="66" charset="-78"/>
                  <a:cs typeface="Arabic Typesetting" pitchFamily="66" charset="-78"/>
                </a:rPr>
                <a:t>ليسانس هندسة مدنية</a:t>
              </a:r>
              <a:endParaRPr lang="fr-FR" b="1" dirty="0">
                <a:latin typeface="Arabic Typesetting" pitchFamily="66" charset="-78"/>
                <a:cs typeface="Arabic Typesetting" pitchFamily="66" charset="-78"/>
              </a:endParaRPr>
            </a:p>
          </p:txBody>
        </p:sp>
        <p:sp>
          <p:nvSpPr>
            <p:cNvPr id="30" name="ZoneTexte 70"/>
            <p:cNvSpPr txBox="1"/>
            <p:nvPr/>
          </p:nvSpPr>
          <p:spPr>
            <a:xfrm>
              <a:off x="6072198" y="5417122"/>
              <a:ext cx="135732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DZ" dirty="0" smtClean="0"/>
                <a:t> </a:t>
              </a:r>
              <a:r>
                <a:rPr lang="ar-DZ" b="1" dirty="0" smtClean="0">
                  <a:latin typeface="Arabic Typesetting" pitchFamily="66" charset="-78"/>
                  <a:cs typeface="Arabic Typesetting" pitchFamily="66" charset="-78"/>
                </a:rPr>
                <a:t>ليسانس صيانة صناعية </a:t>
              </a:r>
              <a:endParaRPr lang="fr-FR" b="1" dirty="0">
                <a:latin typeface="Arabic Typesetting" pitchFamily="66" charset="-78"/>
                <a:cs typeface="Arabic Typesetting" pitchFamily="66" charset="-78"/>
              </a:endParaRPr>
            </a:p>
          </p:txBody>
        </p:sp>
        <p:sp>
          <p:nvSpPr>
            <p:cNvPr id="31" name="Ellipse 30"/>
            <p:cNvSpPr/>
            <p:nvPr/>
          </p:nvSpPr>
          <p:spPr>
            <a:xfrm>
              <a:off x="357158" y="3429000"/>
              <a:ext cx="1928826" cy="64294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2" name="ZoneTexte 72"/>
            <p:cNvSpPr txBox="1"/>
            <p:nvPr/>
          </p:nvSpPr>
          <p:spPr>
            <a:xfrm>
              <a:off x="214282" y="3559734"/>
              <a:ext cx="207170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dirty="0" smtClean="0"/>
                <a:t> </a:t>
              </a:r>
              <a:r>
                <a:rPr lang="ar-DZ" b="1" dirty="0" err="1" smtClean="0">
                  <a:latin typeface="Arabic Typesetting" pitchFamily="66" charset="-78"/>
                  <a:cs typeface="Arabic Typesetting" pitchFamily="66" charset="-78"/>
                </a:rPr>
                <a:t>ماستر</a:t>
              </a:r>
              <a:r>
                <a:rPr lang="ar-DZ" b="1" dirty="0" smtClean="0">
                  <a:latin typeface="Arabic Typesetting" pitchFamily="66" charset="-78"/>
                  <a:cs typeface="Arabic Typesetting" pitchFamily="66" charset="-78"/>
                </a:rPr>
                <a:t> هياكل </a:t>
              </a:r>
              <a:endParaRPr lang="fr-FR" b="1" dirty="0">
                <a:latin typeface="Arabic Typesetting" pitchFamily="66" charset="-78"/>
                <a:cs typeface="Arabic Typesetting" pitchFamily="66" charset="-78"/>
              </a:endParaRPr>
            </a:p>
          </p:txBody>
        </p:sp>
        <p:sp>
          <p:nvSpPr>
            <p:cNvPr id="33" name="Ellipse 32"/>
            <p:cNvSpPr/>
            <p:nvPr/>
          </p:nvSpPr>
          <p:spPr>
            <a:xfrm>
              <a:off x="428596" y="4429132"/>
              <a:ext cx="1928826" cy="64294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4" name="ZoneTexte 74"/>
            <p:cNvSpPr txBox="1"/>
            <p:nvPr/>
          </p:nvSpPr>
          <p:spPr>
            <a:xfrm>
              <a:off x="285720" y="4559866"/>
              <a:ext cx="207170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dirty="0" smtClean="0"/>
                <a:t> </a:t>
              </a:r>
              <a:r>
                <a:rPr lang="ar-DZ" b="1" dirty="0" err="1" smtClean="0">
                  <a:latin typeface="Arabic Typesetting" pitchFamily="66" charset="-78"/>
                  <a:cs typeface="Arabic Typesetting" pitchFamily="66" charset="-78"/>
                </a:rPr>
                <a:t>ماستر</a:t>
              </a:r>
              <a:r>
                <a:rPr lang="ar-DZ" b="1" dirty="0" smtClean="0">
                  <a:latin typeface="Arabic Typesetting" pitchFamily="66" charset="-78"/>
                  <a:cs typeface="Arabic Typesetting" pitchFamily="66" charset="-78"/>
                </a:rPr>
                <a:t> ري حضري</a:t>
              </a:r>
              <a:endParaRPr lang="fr-FR" b="1" dirty="0">
                <a:latin typeface="Arabic Typesetting" pitchFamily="66" charset="-78"/>
                <a:cs typeface="Arabic Typesetting" pitchFamily="66" charset="-78"/>
              </a:endParaRPr>
            </a:p>
          </p:txBody>
        </p:sp>
        <p:sp>
          <p:nvSpPr>
            <p:cNvPr id="35" name="Ellipse 34"/>
            <p:cNvSpPr/>
            <p:nvPr/>
          </p:nvSpPr>
          <p:spPr>
            <a:xfrm>
              <a:off x="428596" y="5143512"/>
              <a:ext cx="1928826" cy="64294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6" name="ZoneTexte 76"/>
            <p:cNvSpPr txBox="1"/>
            <p:nvPr/>
          </p:nvSpPr>
          <p:spPr>
            <a:xfrm>
              <a:off x="285720" y="5274246"/>
              <a:ext cx="207170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dirty="0" smtClean="0"/>
                <a:t> </a:t>
              </a:r>
              <a:r>
                <a:rPr lang="ar-DZ" b="1" dirty="0" err="1" smtClean="0">
                  <a:latin typeface="Arabic Typesetting" pitchFamily="66" charset="-78"/>
                  <a:cs typeface="Arabic Typesetting" pitchFamily="66" charset="-78"/>
                </a:rPr>
                <a:t>ماستر</a:t>
              </a:r>
              <a:r>
                <a:rPr lang="ar-DZ" b="1" dirty="0" smtClean="0">
                  <a:latin typeface="Arabic Typesetting" pitchFamily="66" charset="-78"/>
                  <a:cs typeface="Arabic Typesetting" pitchFamily="66" charset="-78"/>
                </a:rPr>
                <a:t> موارد مائية</a:t>
              </a:r>
              <a:endParaRPr lang="fr-FR" b="1" dirty="0">
                <a:latin typeface="Arabic Typesetting" pitchFamily="66" charset="-78"/>
                <a:cs typeface="Arabic Typesetting" pitchFamily="66" charset="-78"/>
              </a:endParaRPr>
            </a:p>
          </p:txBody>
        </p:sp>
        <p:sp>
          <p:nvSpPr>
            <p:cNvPr id="37" name="Ellipse 36"/>
            <p:cNvSpPr/>
            <p:nvPr/>
          </p:nvSpPr>
          <p:spPr>
            <a:xfrm>
              <a:off x="7215206" y="857232"/>
              <a:ext cx="1928826" cy="64294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8" name="ZoneTexte 78"/>
            <p:cNvSpPr txBox="1"/>
            <p:nvPr/>
          </p:nvSpPr>
          <p:spPr>
            <a:xfrm>
              <a:off x="7143768" y="987966"/>
              <a:ext cx="207170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dirty="0" smtClean="0"/>
                <a:t> </a:t>
              </a:r>
              <a:r>
                <a:rPr lang="ar-DZ" b="1" dirty="0" err="1" smtClean="0">
                  <a:latin typeface="Arabic Typesetting" pitchFamily="66" charset="-78"/>
                  <a:cs typeface="Arabic Typesetting" pitchFamily="66" charset="-78"/>
                </a:rPr>
                <a:t>ماستر</a:t>
              </a:r>
              <a:r>
                <a:rPr lang="ar-DZ" b="1" dirty="0" smtClean="0">
                  <a:latin typeface="Arabic Typesetting" pitchFamily="66" charset="-78"/>
                  <a:cs typeface="Arabic Typesetting" pitchFamily="66" charset="-78"/>
                </a:rPr>
                <a:t> طاقات متجددة في </a:t>
              </a:r>
              <a:r>
                <a:rPr lang="ar-DZ" b="1" dirty="0" err="1" smtClean="0">
                  <a:latin typeface="Arabic Typesetting" pitchFamily="66" charset="-78"/>
                  <a:cs typeface="Arabic Typesetting" pitchFamily="66" charset="-78"/>
                </a:rPr>
                <a:t>الكهروتقني</a:t>
              </a:r>
              <a:r>
                <a:rPr lang="ar-DZ" b="1" dirty="0" smtClean="0">
                  <a:latin typeface="Arabic Typesetting" pitchFamily="66" charset="-78"/>
                  <a:cs typeface="Arabic Typesetting" pitchFamily="66" charset="-78"/>
                </a:rPr>
                <a:t> </a:t>
              </a:r>
              <a:endParaRPr lang="fr-FR" b="1" dirty="0">
                <a:latin typeface="Arabic Typesetting" pitchFamily="66" charset="-78"/>
                <a:cs typeface="Arabic Typesetting" pitchFamily="66" charset="-78"/>
              </a:endParaRPr>
            </a:p>
          </p:txBody>
        </p:sp>
        <p:sp>
          <p:nvSpPr>
            <p:cNvPr id="39" name="Ellipse 38"/>
            <p:cNvSpPr/>
            <p:nvPr/>
          </p:nvSpPr>
          <p:spPr>
            <a:xfrm>
              <a:off x="7143768" y="4643446"/>
              <a:ext cx="1928826" cy="64294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0" name="ZoneTexte 80"/>
            <p:cNvSpPr txBox="1"/>
            <p:nvPr/>
          </p:nvSpPr>
          <p:spPr>
            <a:xfrm>
              <a:off x="7000892" y="4774180"/>
              <a:ext cx="207170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dirty="0" smtClean="0"/>
                <a:t> </a:t>
              </a:r>
              <a:r>
                <a:rPr lang="ar-DZ" b="1" dirty="0" err="1" smtClean="0">
                  <a:latin typeface="Arabic Typesetting" pitchFamily="66" charset="-78"/>
                  <a:cs typeface="Arabic Typesetting" pitchFamily="66" charset="-78"/>
                </a:rPr>
                <a:t>ماستر</a:t>
              </a:r>
              <a:r>
                <a:rPr lang="ar-DZ" b="1" dirty="0" smtClean="0">
                  <a:latin typeface="Arabic Typesetting" pitchFamily="66" charset="-78"/>
                  <a:cs typeface="Arabic Typesetting" pitchFamily="66" charset="-78"/>
                </a:rPr>
                <a:t> صيانة صناعية</a:t>
              </a:r>
              <a:endParaRPr lang="fr-FR" b="1" dirty="0">
                <a:latin typeface="Arabic Typesetting" pitchFamily="66" charset="-78"/>
                <a:cs typeface="Arabic Typesetting" pitchFamily="66" charset="-78"/>
              </a:endParaRPr>
            </a:p>
          </p:txBody>
        </p:sp>
        <p:sp>
          <p:nvSpPr>
            <p:cNvPr id="41" name="Ellipse 40"/>
            <p:cNvSpPr/>
            <p:nvPr/>
          </p:nvSpPr>
          <p:spPr>
            <a:xfrm>
              <a:off x="7358082" y="2786058"/>
              <a:ext cx="1928826" cy="64294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2" name="ZoneTexte 83"/>
            <p:cNvSpPr txBox="1"/>
            <p:nvPr/>
          </p:nvSpPr>
          <p:spPr>
            <a:xfrm>
              <a:off x="7296168" y="2916792"/>
              <a:ext cx="207170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dirty="0" smtClean="0"/>
                <a:t> </a:t>
              </a:r>
              <a:r>
                <a:rPr lang="ar-DZ" b="1" dirty="0" err="1" smtClean="0">
                  <a:latin typeface="Arabic Typesetting" pitchFamily="66" charset="-78"/>
                  <a:cs typeface="Arabic Typesetting" pitchFamily="66" charset="-78"/>
                </a:rPr>
                <a:t>ماستر</a:t>
              </a:r>
              <a:r>
                <a:rPr lang="ar-DZ" b="1" dirty="0" smtClean="0">
                  <a:latin typeface="Arabic Typesetting" pitchFamily="66" charset="-78"/>
                  <a:cs typeface="Arabic Typesetting" pitchFamily="66" charset="-78"/>
                </a:rPr>
                <a:t> طاقات متجددة في </a:t>
              </a:r>
              <a:r>
                <a:rPr lang="ar-DZ" b="1" dirty="0" err="1" smtClean="0">
                  <a:latin typeface="Arabic Typesetting" pitchFamily="66" charset="-78"/>
                  <a:cs typeface="Arabic Typesetting" pitchFamily="66" charset="-78"/>
                </a:rPr>
                <a:t>الميكانيك</a:t>
              </a:r>
              <a:r>
                <a:rPr lang="ar-DZ" b="1" dirty="0" smtClean="0">
                  <a:latin typeface="Arabic Typesetting" pitchFamily="66" charset="-78"/>
                  <a:cs typeface="Arabic Typesetting" pitchFamily="66" charset="-78"/>
                </a:rPr>
                <a:t> </a:t>
              </a:r>
              <a:endParaRPr lang="fr-FR" b="1" dirty="0">
                <a:latin typeface="Arabic Typesetting" pitchFamily="66" charset="-78"/>
                <a:cs typeface="Arabic Typesetting" pitchFamily="66" charset="-78"/>
              </a:endParaRPr>
            </a:p>
          </p:txBody>
        </p:sp>
        <p:cxnSp>
          <p:nvCxnSpPr>
            <p:cNvPr id="43" name="Connecteur droit 42"/>
            <p:cNvCxnSpPr/>
            <p:nvPr/>
          </p:nvCxnSpPr>
          <p:spPr>
            <a:xfrm rot="16200000" flipH="1">
              <a:off x="3929058" y="2571744"/>
              <a:ext cx="428628" cy="285752"/>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rot="10800000" flipV="1">
              <a:off x="3929058" y="3500438"/>
              <a:ext cx="357190" cy="214314"/>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rot="5400000">
              <a:off x="3607587" y="3893347"/>
              <a:ext cx="1357322" cy="71438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rot="16200000" flipV="1">
              <a:off x="3464711" y="1750207"/>
              <a:ext cx="1500198" cy="71438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rot="10800000" flipV="1">
              <a:off x="5214942" y="680332"/>
              <a:ext cx="785818" cy="2177164"/>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a:endCxn id="24" idx="2"/>
            </p:cNvCxnSpPr>
            <p:nvPr/>
          </p:nvCxnSpPr>
          <p:spPr>
            <a:xfrm rot="16200000" flipH="1">
              <a:off x="4572000" y="4143380"/>
              <a:ext cx="2000264" cy="857256"/>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a:endCxn id="12" idx="2"/>
            </p:cNvCxnSpPr>
            <p:nvPr/>
          </p:nvCxnSpPr>
          <p:spPr>
            <a:xfrm rot="16200000" flipH="1">
              <a:off x="5357818" y="3714752"/>
              <a:ext cx="857256" cy="428628"/>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a:endCxn id="19" idx="1"/>
            </p:cNvCxnSpPr>
            <p:nvPr/>
          </p:nvCxnSpPr>
          <p:spPr>
            <a:xfrm rot="5400000" flipH="1" flipV="1">
              <a:off x="5235837" y="2092573"/>
              <a:ext cx="1101218" cy="428628"/>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a:stCxn id="8" idx="3"/>
              <a:endCxn id="28" idx="1"/>
            </p:cNvCxnSpPr>
            <p:nvPr/>
          </p:nvCxnSpPr>
          <p:spPr>
            <a:xfrm flipV="1">
              <a:off x="5643570" y="3113600"/>
              <a:ext cx="144000"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rot="10800000">
              <a:off x="2143108" y="1214422"/>
              <a:ext cx="396000"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rot="10800000">
              <a:off x="2214547" y="2500305"/>
              <a:ext cx="396000"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rot="10800000" flipV="1">
              <a:off x="2284298" y="3714752"/>
              <a:ext cx="216000"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a:stCxn id="34" idx="3"/>
              <a:endCxn id="23" idx="1"/>
            </p:cNvCxnSpPr>
            <p:nvPr/>
          </p:nvCxnSpPr>
          <p:spPr>
            <a:xfrm>
              <a:off x="2357422" y="4744532"/>
              <a:ext cx="214314" cy="297894"/>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a:stCxn id="23" idx="1"/>
              <a:endCxn id="36" idx="3"/>
            </p:cNvCxnSpPr>
            <p:nvPr/>
          </p:nvCxnSpPr>
          <p:spPr>
            <a:xfrm rot="10800000" flipV="1">
              <a:off x="2357422" y="5042426"/>
              <a:ext cx="214314" cy="416486"/>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7358082" y="642918"/>
              <a:ext cx="360000" cy="214314"/>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a:stCxn id="13" idx="6"/>
            </p:cNvCxnSpPr>
            <p:nvPr/>
          </p:nvCxnSpPr>
          <p:spPr>
            <a:xfrm flipV="1">
              <a:off x="7429520" y="1428736"/>
              <a:ext cx="214314" cy="35719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a:stCxn id="22" idx="3"/>
            </p:cNvCxnSpPr>
            <p:nvPr/>
          </p:nvCxnSpPr>
          <p:spPr>
            <a:xfrm>
              <a:off x="7429520" y="4328046"/>
              <a:ext cx="285752" cy="31540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a:stCxn id="30" idx="3"/>
            </p:cNvCxnSpPr>
            <p:nvPr/>
          </p:nvCxnSpPr>
          <p:spPr>
            <a:xfrm flipV="1">
              <a:off x="7429520" y="5286388"/>
              <a:ext cx="357190" cy="31540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rot="10800000">
              <a:off x="7214082" y="3101458"/>
              <a:ext cx="144000" cy="1588"/>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lum bright="70000"/>
          </a:blip>
          <a:stretch>
            <a:fillRect/>
          </a:stretch>
        </p:blipFill>
        <p:spPr>
          <a:xfrm>
            <a:off x="0" y="1"/>
            <a:ext cx="9144000" cy="6858000"/>
          </a:xfrm>
          <a:prstGeom prst="rect">
            <a:avLst/>
          </a:prstGeom>
          <a:ln>
            <a:noFill/>
          </a:ln>
          <a:effectLst>
            <a:outerShdw blurRad="190500" algn="tl" rotWithShape="0">
              <a:srgbClr val="000000">
                <a:alpha val="70000"/>
              </a:srgbClr>
            </a:outerShdw>
          </a:effectLst>
        </p:spPr>
      </p:pic>
      <p:sp>
        <p:nvSpPr>
          <p:cNvPr id="5" name="ZoneTexte 4"/>
          <p:cNvSpPr txBox="1"/>
          <p:nvPr/>
        </p:nvSpPr>
        <p:spPr>
          <a:xfrm>
            <a:off x="357158" y="357166"/>
            <a:ext cx="8501122" cy="369332"/>
          </a:xfrm>
          <a:prstGeom prst="rect">
            <a:avLst/>
          </a:prstGeom>
          <a:noFill/>
        </p:spPr>
        <p:txBody>
          <a:bodyPr wrap="square" rtlCol="0">
            <a:spAutoFit/>
          </a:bodyPr>
          <a:lstStyle/>
          <a:p>
            <a:endParaRPr lang="fr-FR" dirty="0"/>
          </a:p>
        </p:txBody>
      </p:sp>
      <p:grpSp>
        <p:nvGrpSpPr>
          <p:cNvPr id="20" name="Groupe 19"/>
          <p:cNvGrpSpPr/>
          <p:nvPr/>
        </p:nvGrpSpPr>
        <p:grpSpPr>
          <a:xfrm>
            <a:off x="500034" y="571480"/>
            <a:ext cx="8215370" cy="2286016"/>
            <a:chOff x="1242530" y="2536025"/>
            <a:chExt cx="6658939" cy="1785950"/>
          </a:xfrm>
        </p:grpSpPr>
        <p:sp>
          <p:nvSpPr>
            <p:cNvPr id="6" name="Rectangle à coins arrondis 5"/>
            <p:cNvSpPr/>
            <p:nvPr/>
          </p:nvSpPr>
          <p:spPr>
            <a:xfrm>
              <a:off x="6401271" y="2889826"/>
              <a:ext cx="1428760" cy="7143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7" name="ZoneTexte 16"/>
            <p:cNvSpPr txBox="1"/>
            <p:nvPr/>
          </p:nvSpPr>
          <p:spPr>
            <a:xfrm>
              <a:off x="6329833" y="2961264"/>
              <a:ext cx="1571636"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b="1" dirty="0" smtClean="0">
                  <a:latin typeface="Arabic Typesetting" pitchFamily="66" charset="-78"/>
                  <a:cs typeface="Arabic Typesetting" pitchFamily="66" charset="-78"/>
                </a:rPr>
                <a:t>ميدان الرياضيات والإعلام الآلي </a:t>
              </a:r>
              <a:endParaRPr lang="fr-FR" dirty="0"/>
            </a:p>
          </p:txBody>
        </p:sp>
        <p:sp>
          <p:nvSpPr>
            <p:cNvPr id="8" name="Ellipse 7"/>
            <p:cNvSpPr/>
            <p:nvPr/>
          </p:nvSpPr>
          <p:spPr>
            <a:xfrm>
              <a:off x="4472445" y="3464719"/>
              <a:ext cx="1428760" cy="5715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9" name="Ellipse 8"/>
            <p:cNvSpPr/>
            <p:nvPr/>
          </p:nvSpPr>
          <p:spPr>
            <a:xfrm>
              <a:off x="4472445" y="2750339"/>
              <a:ext cx="1428760" cy="5715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cxnSp>
          <p:nvCxnSpPr>
            <p:cNvPr id="10" name="Connecteur droit 9"/>
            <p:cNvCxnSpPr/>
            <p:nvPr/>
          </p:nvCxnSpPr>
          <p:spPr>
            <a:xfrm rot="10800000">
              <a:off x="5897271" y="3032430"/>
              <a:ext cx="50400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Connecteur droit 10"/>
            <p:cNvCxnSpPr>
              <a:endCxn id="8" idx="6"/>
            </p:cNvCxnSpPr>
            <p:nvPr/>
          </p:nvCxnSpPr>
          <p:spPr>
            <a:xfrm rot="5400000">
              <a:off x="5901205" y="3250405"/>
              <a:ext cx="500066" cy="5000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ZoneTexte 54"/>
            <p:cNvSpPr txBox="1"/>
            <p:nvPr/>
          </p:nvSpPr>
          <p:spPr>
            <a:xfrm>
              <a:off x="4401007" y="2821777"/>
              <a:ext cx="135732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DZ" dirty="0" smtClean="0"/>
                <a:t> </a:t>
              </a:r>
              <a:r>
                <a:rPr lang="ar-DZ" b="1" dirty="0" smtClean="0">
                  <a:latin typeface="Arabic Typesetting" pitchFamily="66" charset="-78"/>
                  <a:cs typeface="Arabic Typesetting" pitchFamily="66" charset="-78"/>
                </a:rPr>
                <a:t>ليسانس رياضيات</a:t>
              </a:r>
              <a:endParaRPr lang="fr-FR" b="1" dirty="0">
                <a:latin typeface="Arabic Typesetting" pitchFamily="66" charset="-78"/>
                <a:cs typeface="Arabic Typesetting" pitchFamily="66" charset="-78"/>
              </a:endParaRPr>
            </a:p>
          </p:txBody>
        </p:sp>
        <p:sp>
          <p:nvSpPr>
            <p:cNvPr id="13" name="ZoneTexte 55"/>
            <p:cNvSpPr txBox="1"/>
            <p:nvPr/>
          </p:nvSpPr>
          <p:spPr>
            <a:xfrm>
              <a:off x="4543883" y="3536157"/>
              <a:ext cx="135732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DZ" dirty="0" smtClean="0"/>
                <a:t> </a:t>
              </a:r>
              <a:r>
                <a:rPr lang="ar-DZ" b="1" dirty="0" smtClean="0">
                  <a:latin typeface="Arabic Typesetting" pitchFamily="66" charset="-78"/>
                  <a:cs typeface="Arabic Typesetting" pitchFamily="66" charset="-78"/>
                </a:rPr>
                <a:t>ليسانس نظم معلوماتية</a:t>
              </a:r>
              <a:endParaRPr lang="fr-FR" b="1" dirty="0">
                <a:latin typeface="Arabic Typesetting" pitchFamily="66" charset="-78"/>
                <a:cs typeface="Arabic Typesetting" pitchFamily="66" charset="-78"/>
              </a:endParaRPr>
            </a:p>
          </p:txBody>
        </p:sp>
        <p:sp>
          <p:nvSpPr>
            <p:cNvPr id="14" name="Ellipse 13"/>
            <p:cNvSpPr/>
            <p:nvPr/>
          </p:nvSpPr>
          <p:spPr>
            <a:xfrm>
              <a:off x="1267259" y="2536025"/>
              <a:ext cx="2143140" cy="857256"/>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5" name="ZoneTexte 57"/>
            <p:cNvSpPr txBox="1"/>
            <p:nvPr/>
          </p:nvSpPr>
          <p:spPr>
            <a:xfrm>
              <a:off x="1338697" y="2750339"/>
              <a:ext cx="207170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DZ" dirty="0" smtClean="0"/>
                <a:t> </a:t>
              </a:r>
              <a:r>
                <a:rPr lang="ar-DZ" b="1" dirty="0" err="1" smtClean="0">
                  <a:latin typeface="Arabic Typesetting" pitchFamily="66" charset="-78"/>
                  <a:cs typeface="Arabic Typesetting" pitchFamily="66" charset="-78"/>
                </a:rPr>
                <a:t>ماستر</a:t>
              </a:r>
              <a:r>
                <a:rPr lang="ar-DZ" b="1" dirty="0" smtClean="0">
                  <a:latin typeface="Arabic Typesetting" pitchFamily="66" charset="-78"/>
                  <a:cs typeface="Arabic Typesetting" pitchFamily="66" charset="-78"/>
                </a:rPr>
                <a:t> تحليل تابعي وتطبيقات </a:t>
              </a:r>
              <a:endParaRPr lang="fr-FR" b="1" dirty="0">
                <a:latin typeface="Arabic Typesetting" pitchFamily="66" charset="-78"/>
                <a:cs typeface="Arabic Typesetting" pitchFamily="66" charset="-78"/>
              </a:endParaRPr>
            </a:p>
          </p:txBody>
        </p:sp>
        <p:sp>
          <p:nvSpPr>
            <p:cNvPr id="16" name="Ellipse 15"/>
            <p:cNvSpPr/>
            <p:nvPr/>
          </p:nvSpPr>
          <p:spPr>
            <a:xfrm>
              <a:off x="1267259" y="3464719"/>
              <a:ext cx="2143140" cy="857256"/>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7" name="ZoneTexte 59"/>
            <p:cNvSpPr txBox="1"/>
            <p:nvPr/>
          </p:nvSpPr>
          <p:spPr>
            <a:xfrm>
              <a:off x="1242530" y="3679033"/>
              <a:ext cx="222410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DZ" dirty="0" smtClean="0"/>
                <a:t> </a:t>
              </a:r>
              <a:r>
                <a:rPr lang="ar-DZ" b="1" dirty="0" err="1" smtClean="0">
                  <a:latin typeface="Arabic Typesetting" pitchFamily="66" charset="-78"/>
                  <a:cs typeface="Arabic Typesetting" pitchFamily="66" charset="-78"/>
                </a:rPr>
                <a:t>ماستر</a:t>
              </a:r>
              <a:r>
                <a:rPr lang="ar-DZ" b="1" dirty="0" smtClean="0">
                  <a:latin typeface="Arabic Typesetting" pitchFamily="66" charset="-78"/>
                  <a:cs typeface="Arabic Typesetting" pitchFamily="66" charset="-78"/>
                </a:rPr>
                <a:t> الأنظمة الذكية لاستخراج المعارف </a:t>
              </a:r>
              <a:endParaRPr lang="fr-FR" b="1" dirty="0">
                <a:latin typeface="Arabic Typesetting" pitchFamily="66" charset="-78"/>
                <a:cs typeface="Arabic Typesetting" pitchFamily="66" charset="-78"/>
              </a:endParaRPr>
            </a:p>
          </p:txBody>
        </p:sp>
        <p:cxnSp>
          <p:nvCxnSpPr>
            <p:cNvPr id="18" name="Connecteur droit 17"/>
            <p:cNvCxnSpPr/>
            <p:nvPr/>
          </p:nvCxnSpPr>
          <p:spPr>
            <a:xfrm rot="10800000">
              <a:off x="3428445" y="3006443"/>
              <a:ext cx="1044000"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a:stCxn id="8" idx="2"/>
            </p:cNvCxnSpPr>
            <p:nvPr/>
          </p:nvCxnSpPr>
          <p:spPr>
            <a:xfrm rot="10800000" flipV="1">
              <a:off x="3400875" y="3821909"/>
              <a:ext cx="1071570"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upe 50"/>
          <p:cNvGrpSpPr/>
          <p:nvPr/>
        </p:nvGrpSpPr>
        <p:grpSpPr>
          <a:xfrm>
            <a:off x="571472" y="3643314"/>
            <a:ext cx="8286808" cy="2428892"/>
            <a:chOff x="1250133" y="2500306"/>
            <a:chExt cx="6643734" cy="1857388"/>
          </a:xfrm>
        </p:grpSpPr>
        <p:sp>
          <p:nvSpPr>
            <p:cNvPr id="36" name="Rectangle à coins arrondis 35"/>
            <p:cNvSpPr/>
            <p:nvPr/>
          </p:nvSpPr>
          <p:spPr>
            <a:xfrm>
              <a:off x="6465107" y="2928934"/>
              <a:ext cx="1428760" cy="7143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7" name="ZoneTexte 14"/>
            <p:cNvSpPr txBox="1"/>
            <p:nvPr/>
          </p:nvSpPr>
          <p:spPr>
            <a:xfrm>
              <a:off x="6536545" y="3000372"/>
              <a:ext cx="1285884"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DZ" b="1" dirty="0" smtClean="0">
                  <a:latin typeface="Arabic Typesetting" pitchFamily="66" charset="-78"/>
                  <a:cs typeface="Arabic Typesetting" pitchFamily="66" charset="-78"/>
                </a:rPr>
                <a:t>ميدان علوم المادة</a:t>
              </a:r>
              <a:r>
                <a:rPr lang="ar-DZ" dirty="0" smtClean="0"/>
                <a:t> </a:t>
              </a:r>
              <a:endParaRPr lang="fr-FR" dirty="0"/>
            </a:p>
          </p:txBody>
        </p:sp>
        <p:sp>
          <p:nvSpPr>
            <p:cNvPr id="38" name="Ellipse 37"/>
            <p:cNvSpPr/>
            <p:nvPr/>
          </p:nvSpPr>
          <p:spPr>
            <a:xfrm>
              <a:off x="4607719" y="2500306"/>
              <a:ext cx="1428760" cy="5715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39" name="Ellipse 38"/>
            <p:cNvSpPr/>
            <p:nvPr/>
          </p:nvSpPr>
          <p:spPr>
            <a:xfrm>
              <a:off x="4107653" y="3143248"/>
              <a:ext cx="1428760" cy="5715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0" name="Ellipse 39"/>
            <p:cNvSpPr/>
            <p:nvPr/>
          </p:nvSpPr>
          <p:spPr>
            <a:xfrm>
              <a:off x="4607719" y="3786190"/>
              <a:ext cx="1428760" cy="5715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cxnSp>
          <p:nvCxnSpPr>
            <p:cNvPr id="41" name="Connecteur droit 40"/>
            <p:cNvCxnSpPr>
              <a:stCxn id="36" idx="1"/>
              <a:endCxn id="38" idx="6"/>
            </p:cNvCxnSpPr>
            <p:nvPr/>
          </p:nvCxnSpPr>
          <p:spPr>
            <a:xfrm rot="10800000">
              <a:off x="6036479" y="2786058"/>
              <a:ext cx="428628" cy="50006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Connecteur droit 41"/>
            <p:cNvCxnSpPr>
              <a:stCxn id="36" idx="1"/>
              <a:endCxn id="40" idx="6"/>
            </p:cNvCxnSpPr>
            <p:nvPr/>
          </p:nvCxnSpPr>
          <p:spPr>
            <a:xfrm rot="10800000" flipV="1">
              <a:off x="6036479" y="3286124"/>
              <a:ext cx="428628" cy="7858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Connecteur droit 42"/>
            <p:cNvCxnSpPr>
              <a:stCxn id="36" idx="1"/>
              <a:endCxn id="39" idx="6"/>
            </p:cNvCxnSpPr>
            <p:nvPr/>
          </p:nvCxnSpPr>
          <p:spPr>
            <a:xfrm rot="10800000" flipV="1">
              <a:off x="5536413" y="3286124"/>
              <a:ext cx="928694" cy="14287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4" name="ZoneTexte 45"/>
            <p:cNvSpPr txBox="1"/>
            <p:nvPr/>
          </p:nvSpPr>
          <p:spPr>
            <a:xfrm>
              <a:off x="4250529" y="3214686"/>
              <a:ext cx="1285884"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DZ" dirty="0" smtClean="0"/>
                <a:t> </a:t>
              </a:r>
              <a:r>
                <a:rPr lang="ar-DZ" b="1" dirty="0" smtClean="0">
                  <a:latin typeface="Arabic Typesetting" pitchFamily="66" charset="-78"/>
                  <a:cs typeface="Arabic Typesetting" pitchFamily="66" charset="-78"/>
                </a:rPr>
                <a:t>ليسانس كيمياء عضوية</a:t>
              </a:r>
              <a:endParaRPr lang="fr-FR" b="1" dirty="0">
                <a:latin typeface="Arabic Typesetting" pitchFamily="66" charset="-78"/>
                <a:cs typeface="Arabic Typesetting" pitchFamily="66" charset="-78"/>
              </a:endParaRPr>
            </a:p>
          </p:txBody>
        </p:sp>
        <p:sp>
          <p:nvSpPr>
            <p:cNvPr id="45" name="ZoneTexte 46"/>
            <p:cNvSpPr txBox="1"/>
            <p:nvPr/>
          </p:nvSpPr>
          <p:spPr>
            <a:xfrm>
              <a:off x="4607719" y="2571744"/>
              <a:ext cx="135732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DZ" dirty="0" smtClean="0"/>
                <a:t> </a:t>
              </a:r>
              <a:r>
                <a:rPr lang="ar-DZ" b="1" dirty="0" smtClean="0">
                  <a:latin typeface="Arabic Typesetting" pitchFamily="66" charset="-78"/>
                  <a:cs typeface="Arabic Typesetting" pitchFamily="66" charset="-78"/>
                </a:rPr>
                <a:t>ليسانس فيزياء </a:t>
              </a:r>
              <a:r>
                <a:rPr lang="ar-DZ" b="1" dirty="0" err="1" smtClean="0">
                  <a:latin typeface="Arabic Typesetting" pitchFamily="66" charset="-78"/>
                  <a:cs typeface="Arabic Typesetting" pitchFamily="66" charset="-78"/>
                </a:rPr>
                <a:t>طاقوية</a:t>
              </a:r>
              <a:endParaRPr lang="fr-FR" b="1" dirty="0">
                <a:latin typeface="Arabic Typesetting" pitchFamily="66" charset="-78"/>
                <a:cs typeface="Arabic Typesetting" pitchFamily="66" charset="-78"/>
              </a:endParaRPr>
            </a:p>
          </p:txBody>
        </p:sp>
        <p:sp>
          <p:nvSpPr>
            <p:cNvPr id="46" name="ZoneTexte 47"/>
            <p:cNvSpPr txBox="1"/>
            <p:nvPr/>
          </p:nvSpPr>
          <p:spPr>
            <a:xfrm>
              <a:off x="4607719" y="3857628"/>
              <a:ext cx="135732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DZ" dirty="0" smtClean="0"/>
                <a:t> </a:t>
              </a:r>
              <a:r>
                <a:rPr lang="ar-DZ" b="1" dirty="0" smtClean="0">
                  <a:latin typeface="Arabic Typesetting" pitchFamily="66" charset="-78"/>
                  <a:cs typeface="Arabic Typesetting" pitchFamily="66" charset="-78"/>
                </a:rPr>
                <a:t>ليسانس فيزياء المواد</a:t>
              </a:r>
              <a:endParaRPr lang="fr-FR" b="1" dirty="0">
                <a:latin typeface="Arabic Typesetting" pitchFamily="66" charset="-78"/>
                <a:cs typeface="Arabic Typesetting" pitchFamily="66" charset="-78"/>
              </a:endParaRPr>
            </a:p>
          </p:txBody>
        </p:sp>
        <p:sp>
          <p:nvSpPr>
            <p:cNvPr id="47" name="Ellipse 46"/>
            <p:cNvSpPr/>
            <p:nvPr/>
          </p:nvSpPr>
          <p:spPr>
            <a:xfrm>
              <a:off x="1250133" y="2857496"/>
              <a:ext cx="2143140" cy="857256"/>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48" name="ZoneTexte 49"/>
            <p:cNvSpPr txBox="1"/>
            <p:nvPr/>
          </p:nvSpPr>
          <p:spPr>
            <a:xfrm>
              <a:off x="1321571" y="3059668"/>
              <a:ext cx="207170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DZ" dirty="0" smtClean="0"/>
                <a:t> </a:t>
              </a:r>
              <a:r>
                <a:rPr lang="ar-DZ" b="1" dirty="0" err="1" smtClean="0">
                  <a:latin typeface="Arabic Typesetting" pitchFamily="66" charset="-78"/>
                  <a:cs typeface="Arabic Typesetting" pitchFamily="66" charset="-78"/>
                </a:rPr>
                <a:t>ماستر</a:t>
              </a:r>
              <a:r>
                <a:rPr lang="ar-DZ" b="1" dirty="0" smtClean="0">
                  <a:latin typeface="Arabic Typesetting" pitchFamily="66" charset="-78"/>
                  <a:cs typeface="Arabic Typesetting" pitchFamily="66" charset="-78"/>
                </a:rPr>
                <a:t> فيزياء </a:t>
              </a:r>
              <a:r>
                <a:rPr lang="ar-DZ" b="1" dirty="0" err="1" smtClean="0">
                  <a:latin typeface="Arabic Typesetting" pitchFamily="66" charset="-78"/>
                  <a:cs typeface="Arabic Typesetting" pitchFamily="66" charset="-78"/>
                </a:rPr>
                <a:t>طاقوية</a:t>
              </a:r>
              <a:r>
                <a:rPr lang="ar-DZ" b="1" dirty="0" smtClean="0">
                  <a:latin typeface="Arabic Typesetting" pitchFamily="66" charset="-78"/>
                  <a:cs typeface="Arabic Typesetting" pitchFamily="66" charset="-78"/>
                </a:rPr>
                <a:t> وطاقات متجددة </a:t>
              </a:r>
              <a:endParaRPr lang="fr-FR" b="1" dirty="0">
                <a:latin typeface="Arabic Typesetting" pitchFamily="66" charset="-78"/>
                <a:cs typeface="Arabic Typesetting" pitchFamily="66" charset="-78"/>
              </a:endParaRPr>
            </a:p>
          </p:txBody>
        </p:sp>
        <p:cxnSp>
          <p:nvCxnSpPr>
            <p:cNvPr id="49" name="Connecteur droit 48"/>
            <p:cNvCxnSpPr>
              <a:stCxn id="45" idx="1"/>
              <a:endCxn id="48" idx="3"/>
            </p:cNvCxnSpPr>
            <p:nvPr/>
          </p:nvCxnSpPr>
          <p:spPr>
            <a:xfrm rot="10800000" flipV="1">
              <a:off x="3393273" y="2756410"/>
              <a:ext cx="1214446" cy="487924"/>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rot="10800000">
              <a:off x="3393273" y="3273982"/>
              <a:ext cx="1214446" cy="79796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lum bright="55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144000" cy="6858000"/>
          </a:xfrm>
          <a:prstGeom prst="rect">
            <a:avLst/>
          </a:prstGeom>
          <a:noFill/>
          <a:ln>
            <a:solidFill>
              <a:schemeClr val="accent1"/>
            </a:solidFill>
          </a:ln>
        </p:spPr>
      </p:pic>
      <p:sp>
        <p:nvSpPr>
          <p:cNvPr id="5" name="ZoneTexte 4"/>
          <p:cNvSpPr txBox="1"/>
          <p:nvPr/>
        </p:nvSpPr>
        <p:spPr>
          <a:xfrm>
            <a:off x="1928794" y="285728"/>
            <a:ext cx="5429256" cy="400110"/>
          </a:xfrm>
          <a:prstGeom prst="rect">
            <a:avLst/>
          </a:prstGeom>
          <a:noFill/>
        </p:spPr>
        <p:txBody>
          <a:bodyPr wrap="square" rtlCol="0">
            <a:spAutoFit/>
          </a:bodyPr>
          <a:lstStyle/>
          <a:p>
            <a:pPr algn="ctr"/>
            <a:r>
              <a:rPr lang="ar-DZ" sz="2000" b="1" dirty="0" smtClean="0"/>
              <a:t>التخصصات المفتوحة بعنوان السنة الجامعية 2024/2023 </a:t>
            </a:r>
            <a:endParaRPr lang="fr-FR" sz="2000" b="1" dirty="0"/>
          </a:p>
        </p:txBody>
      </p:sp>
      <p:sp>
        <p:nvSpPr>
          <p:cNvPr id="6" name="ZoneTexte 5"/>
          <p:cNvSpPr txBox="1"/>
          <p:nvPr/>
        </p:nvSpPr>
        <p:spPr>
          <a:xfrm>
            <a:off x="2786050" y="1000108"/>
            <a:ext cx="3786214" cy="3831818"/>
          </a:xfrm>
          <a:prstGeom prst="rect">
            <a:avLst/>
          </a:prstGeom>
          <a:noFill/>
        </p:spPr>
        <p:txBody>
          <a:bodyPr wrap="square" rtlCol="0">
            <a:spAutoFit/>
          </a:bodyPr>
          <a:lstStyle/>
          <a:p>
            <a:pPr algn="r">
              <a:lnSpc>
                <a:spcPct val="150000"/>
              </a:lnSpc>
            </a:pPr>
            <a:r>
              <a:rPr lang="ar-DZ" b="1" dirty="0" smtClean="0"/>
              <a:t>1- ميدان العلوم والتكنولوجيا:</a:t>
            </a:r>
          </a:p>
          <a:p>
            <a:pPr algn="r">
              <a:lnSpc>
                <a:spcPct val="150000"/>
              </a:lnSpc>
            </a:pPr>
            <a:r>
              <a:rPr lang="ar-DZ" b="1" dirty="0" smtClean="0"/>
              <a:t>تخصصات  مهندس دولة في: </a:t>
            </a:r>
          </a:p>
          <a:p>
            <a:pPr algn="r" rtl="1">
              <a:lnSpc>
                <a:spcPct val="150000"/>
              </a:lnSpc>
              <a:buFontTx/>
              <a:buChar char="-"/>
            </a:pPr>
            <a:r>
              <a:rPr lang="ar-DZ" b="1" dirty="0" smtClean="0"/>
              <a:t> </a:t>
            </a:r>
            <a:r>
              <a:rPr lang="ar-DZ" b="1" dirty="0" err="1" smtClean="0"/>
              <a:t>الكهروتقني</a:t>
            </a:r>
            <a:endParaRPr lang="ar-DZ" b="1" dirty="0" smtClean="0"/>
          </a:p>
          <a:p>
            <a:pPr algn="r" rtl="1">
              <a:lnSpc>
                <a:spcPct val="150000"/>
              </a:lnSpc>
              <a:buFontTx/>
              <a:buChar char="-"/>
            </a:pPr>
            <a:r>
              <a:rPr lang="ar-DZ" b="1" dirty="0" smtClean="0"/>
              <a:t> الهندسة الميكانيكية</a:t>
            </a:r>
          </a:p>
          <a:p>
            <a:pPr algn="r" rtl="1">
              <a:lnSpc>
                <a:spcPct val="150000"/>
              </a:lnSpc>
              <a:buFontTx/>
              <a:buChar char="-"/>
            </a:pPr>
            <a:r>
              <a:rPr lang="ar-DZ" b="1" dirty="0" smtClean="0"/>
              <a:t> </a:t>
            </a:r>
            <a:r>
              <a:rPr lang="ar-DZ" b="1" dirty="0" smtClean="0"/>
              <a:t>هندسة الطرائق</a:t>
            </a:r>
          </a:p>
          <a:p>
            <a:pPr algn="r" rtl="1">
              <a:lnSpc>
                <a:spcPct val="150000"/>
              </a:lnSpc>
              <a:buFontTx/>
              <a:buChar char="-"/>
            </a:pPr>
            <a:r>
              <a:rPr lang="ar-DZ" b="1" dirty="0" smtClean="0"/>
              <a:t> هندسة مدنية</a:t>
            </a:r>
          </a:p>
          <a:p>
            <a:pPr algn="r" rtl="1">
              <a:lnSpc>
                <a:spcPct val="150000"/>
              </a:lnSpc>
            </a:pPr>
            <a:r>
              <a:rPr lang="ar-DZ" b="1" dirty="0" smtClean="0"/>
              <a:t>2- ميدان علوم المادة:</a:t>
            </a:r>
          </a:p>
          <a:p>
            <a:pPr algn="r" rtl="1">
              <a:lnSpc>
                <a:spcPct val="150000"/>
              </a:lnSpc>
              <a:buFontTx/>
              <a:buChar char="-"/>
            </a:pPr>
            <a:r>
              <a:rPr lang="ar-DZ" b="1" dirty="0" smtClean="0"/>
              <a:t>ليسانس كيمياء تحليلية</a:t>
            </a:r>
          </a:p>
          <a:p>
            <a:pPr algn="r" rtl="1">
              <a:lnSpc>
                <a:spcPct val="150000"/>
              </a:lnSpc>
              <a:buFontTx/>
              <a:buChar char="-"/>
            </a:pPr>
            <a:r>
              <a:rPr lang="ar-DZ" b="1" dirty="0" err="1" smtClean="0"/>
              <a:t>ماستر</a:t>
            </a:r>
            <a:r>
              <a:rPr lang="ar-DZ" b="1" dirty="0" smtClean="0"/>
              <a:t> </a:t>
            </a:r>
            <a:r>
              <a:rPr lang="ar-DZ" b="1" dirty="0" smtClean="0"/>
              <a:t>كيمياء تحليلية</a:t>
            </a:r>
            <a:endParaRPr lang="fr-F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صورة 5" descr="d1a142d8686b67e7cf40b5ad74c7f4b6_XL.jpg"/>
          <p:cNvPicPr/>
          <p:nvPr/>
        </p:nvPicPr>
        <p:blipFill>
          <a:blip r:embed="rId2">
            <a:lum bright="50000"/>
          </a:blip>
          <a:stretch>
            <a:fillRect/>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42" name="Groupe 41"/>
          <p:cNvGrpSpPr/>
          <p:nvPr/>
        </p:nvGrpSpPr>
        <p:grpSpPr>
          <a:xfrm>
            <a:off x="285720" y="1142984"/>
            <a:ext cx="8439208" cy="5000660"/>
            <a:chOff x="285720" y="1142984"/>
            <a:chExt cx="8439208" cy="5000660"/>
          </a:xfrm>
        </p:grpSpPr>
        <p:grpSp>
          <p:nvGrpSpPr>
            <p:cNvPr id="43" name="Groupe 34"/>
            <p:cNvGrpSpPr/>
            <p:nvPr/>
          </p:nvGrpSpPr>
          <p:grpSpPr>
            <a:xfrm>
              <a:off x="285720" y="1142984"/>
              <a:ext cx="8439208" cy="5000660"/>
              <a:chOff x="285720" y="1714488"/>
              <a:chExt cx="8439208" cy="5000660"/>
            </a:xfrm>
          </p:grpSpPr>
          <p:sp>
            <p:nvSpPr>
              <p:cNvPr id="45" name="Ellipse 44"/>
              <p:cNvSpPr/>
              <p:nvPr/>
            </p:nvSpPr>
            <p:spPr>
              <a:xfrm>
                <a:off x="3500430" y="4214818"/>
                <a:ext cx="2214578" cy="92869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9" name="ZoneTexte 48"/>
              <p:cNvSpPr txBox="1"/>
              <p:nvPr/>
            </p:nvSpPr>
            <p:spPr>
              <a:xfrm>
                <a:off x="3500430" y="4488428"/>
                <a:ext cx="2214578" cy="369332"/>
              </a:xfrm>
              <a:prstGeom prst="rect">
                <a:avLst/>
              </a:prstGeom>
              <a:noFill/>
            </p:spPr>
            <p:txBody>
              <a:bodyPr wrap="square" rtlCol="0">
                <a:spAutoFit/>
              </a:bodyPr>
              <a:lstStyle/>
              <a:p>
                <a:pPr algn="ctr"/>
                <a:r>
                  <a:rPr lang="ar-DZ" b="1" dirty="0" smtClean="0"/>
                  <a:t>ميدان العلوم والتكنولوجيا</a:t>
                </a:r>
                <a:endParaRPr lang="fr-FR" b="1" dirty="0"/>
              </a:p>
            </p:txBody>
          </p:sp>
          <p:sp>
            <p:nvSpPr>
              <p:cNvPr id="50" name="Rectangle 49"/>
              <p:cNvSpPr/>
              <p:nvPr/>
            </p:nvSpPr>
            <p:spPr>
              <a:xfrm>
                <a:off x="6715140" y="3357562"/>
                <a:ext cx="1857388"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5857884" y="2071678"/>
                <a:ext cx="1857388"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857224" y="2857496"/>
                <a:ext cx="1857388"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1785918" y="5572140"/>
                <a:ext cx="2286016"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54" name="ZoneTexte 53"/>
              <p:cNvSpPr txBox="1"/>
              <p:nvPr/>
            </p:nvSpPr>
            <p:spPr>
              <a:xfrm>
                <a:off x="6500826" y="3500438"/>
                <a:ext cx="2143140" cy="646331"/>
              </a:xfrm>
              <a:prstGeom prst="rect">
                <a:avLst/>
              </a:prstGeom>
              <a:noFill/>
            </p:spPr>
            <p:txBody>
              <a:bodyPr wrap="square" rtlCol="0">
                <a:spAutoFit/>
              </a:bodyPr>
              <a:lstStyle/>
              <a:p>
                <a:pPr algn="r"/>
                <a:r>
                  <a:rPr lang="ar-DZ" dirty="0" smtClean="0">
                    <a:solidFill>
                      <a:schemeClr val="bg1"/>
                    </a:solidFill>
                  </a:rPr>
                  <a:t>شعبة </a:t>
                </a:r>
                <a:r>
                  <a:rPr lang="ar-DZ" dirty="0" err="1" smtClean="0">
                    <a:solidFill>
                      <a:schemeClr val="bg1"/>
                    </a:solidFill>
                  </a:rPr>
                  <a:t>كهروميكانيك</a:t>
                </a:r>
                <a:endParaRPr lang="ar-DZ" dirty="0" smtClean="0">
                  <a:solidFill>
                    <a:schemeClr val="bg1"/>
                  </a:solidFill>
                </a:endParaRPr>
              </a:p>
              <a:p>
                <a:pPr algn="r"/>
                <a:r>
                  <a:rPr lang="ar-DZ" dirty="0" smtClean="0">
                    <a:solidFill>
                      <a:schemeClr val="bg1"/>
                    </a:solidFill>
                  </a:rPr>
                  <a:t>تخصص: صيانة صناعية</a:t>
                </a:r>
                <a:endParaRPr lang="fr-FR" dirty="0">
                  <a:solidFill>
                    <a:schemeClr val="bg1"/>
                  </a:solidFill>
                </a:endParaRPr>
              </a:p>
            </p:txBody>
          </p:sp>
          <p:sp>
            <p:nvSpPr>
              <p:cNvPr id="55" name="Rectangle 54"/>
              <p:cNvSpPr/>
              <p:nvPr/>
            </p:nvSpPr>
            <p:spPr>
              <a:xfrm>
                <a:off x="4357686" y="5429264"/>
                <a:ext cx="2428892" cy="12858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5643570" y="2148480"/>
                <a:ext cx="1857356" cy="646331"/>
              </a:xfrm>
              <a:prstGeom prst="rect">
                <a:avLst/>
              </a:prstGeom>
              <a:noFill/>
            </p:spPr>
            <p:txBody>
              <a:bodyPr wrap="square" rtlCol="0">
                <a:spAutoFit/>
              </a:bodyPr>
              <a:lstStyle/>
              <a:p>
                <a:pPr algn="r"/>
                <a:r>
                  <a:rPr lang="ar-DZ" dirty="0" smtClean="0">
                    <a:solidFill>
                      <a:schemeClr val="bg1"/>
                    </a:solidFill>
                  </a:rPr>
                  <a:t>شعبة الآلية</a:t>
                </a:r>
              </a:p>
              <a:p>
                <a:pPr algn="r"/>
                <a:r>
                  <a:rPr lang="ar-DZ" dirty="0" smtClean="0">
                    <a:solidFill>
                      <a:schemeClr val="bg1"/>
                    </a:solidFill>
                  </a:rPr>
                  <a:t>تخصص: آلية</a:t>
                </a:r>
                <a:endParaRPr lang="fr-FR" dirty="0">
                  <a:solidFill>
                    <a:schemeClr val="bg1"/>
                  </a:solidFill>
                </a:endParaRPr>
              </a:p>
            </p:txBody>
          </p:sp>
          <p:sp>
            <p:nvSpPr>
              <p:cNvPr id="57" name="ZoneTexte 56"/>
              <p:cNvSpPr txBox="1"/>
              <p:nvPr/>
            </p:nvSpPr>
            <p:spPr>
              <a:xfrm>
                <a:off x="500034" y="3068421"/>
                <a:ext cx="2214546" cy="646331"/>
              </a:xfrm>
              <a:prstGeom prst="rect">
                <a:avLst/>
              </a:prstGeom>
              <a:noFill/>
            </p:spPr>
            <p:txBody>
              <a:bodyPr wrap="square" rtlCol="0">
                <a:spAutoFit/>
              </a:bodyPr>
              <a:lstStyle/>
              <a:p>
                <a:pPr algn="r"/>
                <a:r>
                  <a:rPr lang="ar-DZ" dirty="0" smtClean="0">
                    <a:solidFill>
                      <a:schemeClr val="bg1"/>
                    </a:solidFill>
                  </a:rPr>
                  <a:t>شعبة هندسة طرائق</a:t>
                </a:r>
              </a:p>
              <a:p>
                <a:pPr algn="r"/>
                <a:r>
                  <a:rPr lang="ar-DZ" dirty="0" smtClean="0">
                    <a:solidFill>
                      <a:schemeClr val="bg1"/>
                    </a:solidFill>
                  </a:rPr>
                  <a:t>تخصص: هندسة طرائق</a:t>
                </a:r>
                <a:endParaRPr lang="fr-FR" dirty="0">
                  <a:solidFill>
                    <a:schemeClr val="bg1"/>
                  </a:solidFill>
                </a:endParaRPr>
              </a:p>
            </p:txBody>
          </p:sp>
          <p:sp>
            <p:nvSpPr>
              <p:cNvPr id="58" name="ZoneTexte 57"/>
              <p:cNvSpPr txBox="1"/>
              <p:nvPr/>
            </p:nvSpPr>
            <p:spPr>
              <a:xfrm>
                <a:off x="1571604" y="5648942"/>
                <a:ext cx="2500298" cy="646331"/>
              </a:xfrm>
              <a:prstGeom prst="rect">
                <a:avLst/>
              </a:prstGeom>
              <a:noFill/>
            </p:spPr>
            <p:txBody>
              <a:bodyPr wrap="square" rtlCol="0">
                <a:spAutoFit/>
              </a:bodyPr>
              <a:lstStyle/>
              <a:p>
                <a:pPr algn="r"/>
                <a:r>
                  <a:rPr lang="ar-DZ" dirty="0" smtClean="0"/>
                  <a:t>شعبة الهندسة المدنية</a:t>
                </a:r>
              </a:p>
              <a:p>
                <a:pPr algn="r"/>
                <a:r>
                  <a:rPr lang="ar-DZ" dirty="0" smtClean="0"/>
                  <a:t>تخصص: هندسة مدنية</a:t>
                </a:r>
                <a:endParaRPr lang="fr-FR" dirty="0" smtClean="0"/>
              </a:p>
            </p:txBody>
          </p:sp>
          <p:cxnSp>
            <p:nvCxnSpPr>
              <p:cNvPr id="59" name="Connecteur droit avec flèche 58"/>
              <p:cNvCxnSpPr>
                <a:stCxn id="45" idx="7"/>
              </p:cNvCxnSpPr>
              <p:nvPr/>
            </p:nvCxnSpPr>
            <p:spPr>
              <a:xfrm rot="5400000" flipH="1" flipV="1">
                <a:off x="5270533" y="3334843"/>
                <a:ext cx="1136136" cy="8958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p:nvPr/>
            </p:nvCxnSpPr>
            <p:spPr>
              <a:xfrm rot="10800000">
                <a:off x="2714612" y="3714752"/>
                <a:ext cx="1000132"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rot="5400000">
                <a:off x="3357554" y="5072074"/>
                <a:ext cx="50006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rot="16200000" flipH="1">
                <a:off x="5214942" y="5072074"/>
                <a:ext cx="35719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flipV="1">
                <a:off x="5643570" y="3929066"/>
                <a:ext cx="1071570"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6867540" y="4613798"/>
                <a:ext cx="1857388"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lumMod val="20000"/>
                      <a:lumOff val="80000"/>
                    </a:schemeClr>
                  </a:solidFill>
                </a:endParaRPr>
              </a:p>
            </p:txBody>
          </p:sp>
          <p:sp>
            <p:nvSpPr>
              <p:cNvPr id="65" name="ZoneTexte 64"/>
              <p:cNvSpPr txBox="1"/>
              <p:nvPr/>
            </p:nvSpPr>
            <p:spPr>
              <a:xfrm>
                <a:off x="6572264" y="4756674"/>
                <a:ext cx="2143140" cy="646331"/>
              </a:xfrm>
              <a:prstGeom prst="rect">
                <a:avLst/>
              </a:prstGeom>
              <a:noFill/>
            </p:spPr>
            <p:txBody>
              <a:bodyPr wrap="square" rtlCol="0">
                <a:spAutoFit/>
              </a:bodyPr>
              <a:lstStyle/>
              <a:p>
                <a:pPr algn="r"/>
                <a:r>
                  <a:rPr lang="ar-DZ" dirty="0" smtClean="0">
                    <a:solidFill>
                      <a:schemeClr val="bg1"/>
                    </a:solidFill>
                  </a:rPr>
                  <a:t>شعبة </a:t>
                </a:r>
                <a:r>
                  <a:rPr lang="ar-DZ" dirty="0" err="1" smtClean="0">
                    <a:solidFill>
                      <a:schemeClr val="bg1"/>
                    </a:solidFill>
                  </a:rPr>
                  <a:t>كهروميكانيك</a:t>
                </a:r>
                <a:endParaRPr lang="ar-DZ" dirty="0" smtClean="0">
                  <a:solidFill>
                    <a:schemeClr val="bg1"/>
                  </a:solidFill>
                </a:endParaRPr>
              </a:p>
              <a:p>
                <a:pPr algn="r"/>
                <a:r>
                  <a:rPr lang="ar-DZ" dirty="0" smtClean="0">
                    <a:solidFill>
                      <a:schemeClr val="bg1"/>
                    </a:solidFill>
                  </a:rPr>
                  <a:t>تخصص: </a:t>
                </a:r>
                <a:r>
                  <a:rPr lang="ar-DZ" dirty="0" err="1" smtClean="0">
                    <a:solidFill>
                      <a:schemeClr val="bg1"/>
                    </a:solidFill>
                  </a:rPr>
                  <a:t>كهروميكانيك</a:t>
                </a:r>
                <a:endParaRPr lang="fr-FR" dirty="0">
                  <a:solidFill>
                    <a:schemeClr val="bg1"/>
                  </a:solidFill>
                </a:endParaRPr>
              </a:p>
            </p:txBody>
          </p:sp>
          <p:cxnSp>
            <p:nvCxnSpPr>
              <p:cNvPr id="66" name="Connecteur droit avec flèche 65"/>
              <p:cNvCxnSpPr/>
              <p:nvPr/>
            </p:nvCxnSpPr>
            <p:spPr>
              <a:xfrm>
                <a:off x="5634046" y="4857760"/>
                <a:ext cx="1223970" cy="222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3857620" y="1714488"/>
                <a:ext cx="1857388"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ZoneTexte 67"/>
              <p:cNvSpPr txBox="1"/>
              <p:nvPr/>
            </p:nvSpPr>
            <p:spPr>
              <a:xfrm>
                <a:off x="3562344" y="1857364"/>
                <a:ext cx="2143140" cy="646331"/>
              </a:xfrm>
              <a:prstGeom prst="rect">
                <a:avLst/>
              </a:prstGeom>
              <a:noFill/>
            </p:spPr>
            <p:txBody>
              <a:bodyPr wrap="square" rtlCol="0">
                <a:spAutoFit/>
              </a:bodyPr>
              <a:lstStyle/>
              <a:p>
                <a:pPr algn="r"/>
                <a:r>
                  <a:rPr lang="ar-DZ" dirty="0" smtClean="0">
                    <a:solidFill>
                      <a:schemeClr val="bg1"/>
                    </a:solidFill>
                  </a:rPr>
                  <a:t>شعبة </a:t>
                </a:r>
                <a:r>
                  <a:rPr lang="ar-DZ" dirty="0" err="1" smtClean="0">
                    <a:solidFill>
                      <a:schemeClr val="bg1"/>
                    </a:solidFill>
                  </a:rPr>
                  <a:t>كهروتقني</a:t>
                </a:r>
                <a:endParaRPr lang="ar-DZ" dirty="0" smtClean="0">
                  <a:solidFill>
                    <a:schemeClr val="bg1"/>
                  </a:solidFill>
                </a:endParaRPr>
              </a:p>
              <a:p>
                <a:pPr algn="r"/>
                <a:r>
                  <a:rPr lang="ar-DZ" dirty="0" smtClean="0">
                    <a:solidFill>
                      <a:schemeClr val="bg1"/>
                    </a:solidFill>
                  </a:rPr>
                  <a:t>تخصص: </a:t>
                </a:r>
                <a:r>
                  <a:rPr lang="ar-DZ" dirty="0" err="1" smtClean="0">
                    <a:solidFill>
                      <a:schemeClr val="bg1"/>
                    </a:solidFill>
                  </a:rPr>
                  <a:t>كهروتقني</a:t>
                </a:r>
                <a:endParaRPr lang="fr-FR" dirty="0">
                  <a:solidFill>
                    <a:schemeClr val="bg1"/>
                  </a:solidFill>
                </a:endParaRPr>
              </a:p>
            </p:txBody>
          </p:sp>
          <p:cxnSp>
            <p:nvCxnSpPr>
              <p:cNvPr id="69" name="Connecteur droit avec flèche 68"/>
              <p:cNvCxnSpPr>
                <a:stCxn id="45" idx="0"/>
              </p:cNvCxnSpPr>
              <p:nvPr/>
            </p:nvCxnSpPr>
            <p:spPr>
              <a:xfrm rot="5400000" flipH="1" flipV="1">
                <a:off x="4054074" y="3339703"/>
                <a:ext cx="1428760" cy="3214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1857356" y="1714488"/>
                <a:ext cx="1857388"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ZoneTexte 70"/>
              <p:cNvSpPr txBox="1"/>
              <p:nvPr/>
            </p:nvSpPr>
            <p:spPr>
              <a:xfrm>
                <a:off x="1562080" y="1857364"/>
                <a:ext cx="2143140" cy="646331"/>
              </a:xfrm>
              <a:prstGeom prst="rect">
                <a:avLst/>
              </a:prstGeom>
              <a:noFill/>
            </p:spPr>
            <p:txBody>
              <a:bodyPr wrap="square" rtlCol="0">
                <a:spAutoFit/>
              </a:bodyPr>
              <a:lstStyle/>
              <a:p>
                <a:pPr algn="r"/>
                <a:r>
                  <a:rPr lang="ar-DZ" dirty="0" smtClean="0">
                    <a:solidFill>
                      <a:schemeClr val="bg1"/>
                    </a:solidFill>
                  </a:rPr>
                  <a:t>شعبة هندسة ميكانيكية</a:t>
                </a:r>
              </a:p>
              <a:p>
                <a:pPr algn="r"/>
                <a:r>
                  <a:rPr lang="ar-DZ" dirty="0" smtClean="0">
                    <a:solidFill>
                      <a:schemeClr val="bg1"/>
                    </a:solidFill>
                  </a:rPr>
                  <a:t>تخصص: </a:t>
                </a:r>
                <a:r>
                  <a:rPr lang="ar-DZ" dirty="0" err="1" smtClean="0">
                    <a:solidFill>
                      <a:schemeClr val="bg1"/>
                    </a:solidFill>
                  </a:rPr>
                  <a:t>طاقوية</a:t>
                </a:r>
                <a:endParaRPr lang="fr-FR" dirty="0">
                  <a:solidFill>
                    <a:schemeClr val="bg1"/>
                  </a:solidFill>
                </a:endParaRPr>
              </a:p>
            </p:txBody>
          </p:sp>
          <p:cxnSp>
            <p:nvCxnSpPr>
              <p:cNvPr id="72" name="Connecteur droit avec flèche 71"/>
              <p:cNvCxnSpPr/>
              <p:nvPr/>
            </p:nvCxnSpPr>
            <p:spPr>
              <a:xfrm rot="16200000" flipV="1">
                <a:off x="3036083" y="3178967"/>
                <a:ext cx="1500198"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500034" y="4429132"/>
                <a:ext cx="2286016"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74" name="ZoneTexte 73"/>
              <p:cNvSpPr txBox="1"/>
              <p:nvPr/>
            </p:nvSpPr>
            <p:spPr>
              <a:xfrm>
                <a:off x="285720" y="4505934"/>
                <a:ext cx="2500298" cy="646331"/>
              </a:xfrm>
              <a:prstGeom prst="rect">
                <a:avLst/>
              </a:prstGeom>
              <a:noFill/>
            </p:spPr>
            <p:txBody>
              <a:bodyPr wrap="square" rtlCol="0">
                <a:spAutoFit/>
              </a:bodyPr>
              <a:lstStyle/>
              <a:p>
                <a:pPr algn="r"/>
                <a:r>
                  <a:rPr lang="ar-DZ" dirty="0" smtClean="0"/>
                  <a:t>شعبة الري </a:t>
                </a:r>
              </a:p>
              <a:p>
                <a:pPr algn="r"/>
                <a:r>
                  <a:rPr lang="ar-DZ" dirty="0" smtClean="0"/>
                  <a:t>تخصص: ري</a:t>
                </a:r>
              </a:p>
            </p:txBody>
          </p:sp>
          <p:cxnSp>
            <p:nvCxnSpPr>
              <p:cNvPr id="75" name="Connecteur droit avec flèche 74"/>
              <p:cNvCxnSpPr>
                <a:stCxn id="49" idx="1"/>
              </p:cNvCxnSpPr>
              <p:nvPr/>
            </p:nvCxnSpPr>
            <p:spPr>
              <a:xfrm rot="10800000" flipV="1">
                <a:off x="2786050" y="4673094"/>
                <a:ext cx="714380" cy="113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4" name="ZoneTexte 43"/>
            <p:cNvSpPr txBox="1"/>
            <p:nvPr/>
          </p:nvSpPr>
          <p:spPr>
            <a:xfrm>
              <a:off x="4357686" y="4929198"/>
              <a:ext cx="2428892" cy="1200329"/>
            </a:xfrm>
            <a:prstGeom prst="rect">
              <a:avLst/>
            </a:prstGeom>
            <a:noFill/>
          </p:spPr>
          <p:txBody>
            <a:bodyPr wrap="square" rtlCol="0">
              <a:spAutoFit/>
            </a:bodyPr>
            <a:lstStyle/>
            <a:p>
              <a:pPr algn="r"/>
              <a:r>
                <a:rPr lang="ar-DZ" dirty="0" smtClean="0"/>
                <a:t>شعبة الطاقات المتجددة</a:t>
              </a:r>
            </a:p>
            <a:p>
              <a:pPr algn="r"/>
              <a:r>
                <a:rPr lang="ar-DZ" dirty="0" smtClean="0"/>
                <a:t>تخصص: ليسانس مهني في </a:t>
              </a:r>
            </a:p>
            <a:p>
              <a:pPr algn="r"/>
              <a:r>
                <a:rPr lang="ar-DZ" dirty="0" smtClean="0"/>
                <a:t>الطاقات المتجددة</a:t>
              </a:r>
            </a:p>
            <a:p>
              <a:pPr algn="ctr"/>
              <a:r>
                <a:rPr lang="ar-DZ" dirty="0" smtClean="0">
                  <a:solidFill>
                    <a:srgbClr val="FF0000"/>
                  </a:solidFill>
                </a:rPr>
                <a:t>* تسجيل وطني </a:t>
              </a:r>
              <a:endParaRPr lang="fr-FR" dirty="0">
                <a:solidFill>
                  <a:srgbClr val="FF0000"/>
                </a:solidFill>
              </a:endParaRPr>
            </a:p>
          </p:txBody>
        </p:sp>
      </p:grpSp>
      <p:sp>
        <p:nvSpPr>
          <p:cNvPr id="76" name="ZoneTexte 75"/>
          <p:cNvSpPr txBox="1"/>
          <p:nvPr/>
        </p:nvSpPr>
        <p:spPr>
          <a:xfrm>
            <a:off x="214282" y="214291"/>
            <a:ext cx="8643998" cy="872034"/>
          </a:xfrm>
          <a:prstGeom prst="rect">
            <a:avLst/>
          </a:prstGeom>
          <a:noFill/>
        </p:spPr>
        <p:txBody>
          <a:bodyPr wrap="square" rtlCol="0">
            <a:spAutoFit/>
          </a:bodyPr>
          <a:lstStyle/>
          <a:p>
            <a:pPr algn="r">
              <a:lnSpc>
                <a:spcPct val="150000"/>
              </a:lnSpc>
            </a:pPr>
            <a:r>
              <a:rPr lang="ar-DZ" b="1" dirty="0" smtClean="0"/>
              <a:t>نبذة تاريخية: أنشأت كلية العلوم </a:t>
            </a:r>
            <a:r>
              <a:rPr lang="ar-DZ" b="1" dirty="0" err="1" smtClean="0"/>
              <a:t>و</a:t>
            </a:r>
            <a:r>
              <a:rPr lang="ar-DZ" b="1" dirty="0" smtClean="0"/>
              <a:t> التكنولوجيا بموجب القرار الوزاري رقم 12-248 المؤرخ في 14 رجب 1433هـ الموافق لـ 04 جوان 2012م والمتضمن إنشاء جامعة </a:t>
            </a:r>
            <a:r>
              <a:rPr lang="ar-DZ" b="1" dirty="0" err="1" smtClean="0"/>
              <a:t>غرداية</a:t>
            </a:r>
            <a:r>
              <a:rPr lang="ar-DZ" b="1"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lum bright="55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144000" cy="6858000"/>
          </a:xfrm>
          <a:prstGeom prst="rect">
            <a:avLst/>
          </a:prstGeom>
          <a:noFill/>
          <a:ln>
            <a:solidFill>
              <a:schemeClr val="accent1"/>
            </a:solidFill>
          </a:ln>
        </p:spPr>
      </p:pic>
      <p:sp>
        <p:nvSpPr>
          <p:cNvPr id="5" name="ZoneTexte 4"/>
          <p:cNvSpPr txBox="1"/>
          <p:nvPr/>
        </p:nvSpPr>
        <p:spPr>
          <a:xfrm>
            <a:off x="1285884" y="285728"/>
            <a:ext cx="6500826" cy="400110"/>
          </a:xfrm>
          <a:prstGeom prst="rect">
            <a:avLst/>
          </a:prstGeom>
          <a:noFill/>
        </p:spPr>
        <p:txBody>
          <a:bodyPr wrap="square" rtlCol="0">
            <a:spAutoFit/>
          </a:bodyPr>
          <a:lstStyle/>
          <a:p>
            <a:pPr algn="ctr"/>
            <a:r>
              <a:rPr lang="ar-DZ" sz="2000" b="1" dirty="0" smtClean="0"/>
              <a:t>التخصصات المنتظر أو المتوقع فتحها بعنوان السنة الجامعية 2024/2023 </a:t>
            </a:r>
            <a:endParaRPr lang="fr-FR" sz="2000" b="1" dirty="0"/>
          </a:p>
        </p:txBody>
      </p:sp>
      <p:sp>
        <p:nvSpPr>
          <p:cNvPr id="6" name="ZoneTexte 5"/>
          <p:cNvSpPr txBox="1"/>
          <p:nvPr/>
        </p:nvSpPr>
        <p:spPr>
          <a:xfrm>
            <a:off x="2786050" y="1000108"/>
            <a:ext cx="3786214" cy="3000821"/>
          </a:xfrm>
          <a:prstGeom prst="rect">
            <a:avLst/>
          </a:prstGeom>
          <a:noFill/>
        </p:spPr>
        <p:txBody>
          <a:bodyPr wrap="square" rtlCol="0">
            <a:spAutoFit/>
          </a:bodyPr>
          <a:lstStyle/>
          <a:p>
            <a:pPr algn="r">
              <a:lnSpc>
                <a:spcPct val="150000"/>
              </a:lnSpc>
            </a:pPr>
            <a:r>
              <a:rPr lang="ar-DZ" b="1" dirty="0" smtClean="0"/>
              <a:t>1- ميدان العلوم والتكنولوجيا:</a:t>
            </a:r>
          </a:p>
          <a:p>
            <a:pPr algn="r" rtl="1">
              <a:lnSpc>
                <a:spcPct val="150000"/>
              </a:lnSpc>
              <a:buFontTx/>
              <a:buChar char="-"/>
            </a:pPr>
            <a:r>
              <a:rPr lang="ar-DZ" b="1" dirty="0" smtClean="0"/>
              <a:t>ليسانس صناعات بترو كيميائية</a:t>
            </a:r>
          </a:p>
          <a:p>
            <a:pPr algn="r" rtl="1">
              <a:lnSpc>
                <a:spcPct val="150000"/>
              </a:lnSpc>
              <a:buFontTx/>
              <a:buChar char="-"/>
            </a:pPr>
            <a:r>
              <a:rPr lang="ar-DZ" b="1" dirty="0" smtClean="0"/>
              <a:t> </a:t>
            </a:r>
            <a:r>
              <a:rPr lang="ar-DZ" b="1" dirty="0" err="1" smtClean="0"/>
              <a:t>ماستر</a:t>
            </a:r>
            <a:r>
              <a:rPr lang="ar-DZ" b="1" dirty="0" smtClean="0"/>
              <a:t> هندسة طرائق المواد</a:t>
            </a:r>
          </a:p>
          <a:p>
            <a:pPr algn="r" rtl="1">
              <a:lnSpc>
                <a:spcPct val="150000"/>
              </a:lnSpc>
            </a:pPr>
            <a:r>
              <a:rPr lang="ar-DZ" b="1" dirty="0" smtClean="0"/>
              <a:t>2- في إطار الشراكة مع جامعات أخرى:</a:t>
            </a:r>
          </a:p>
          <a:p>
            <a:pPr algn="r" rtl="1">
              <a:lnSpc>
                <a:spcPct val="150000"/>
              </a:lnSpc>
              <a:buFontTx/>
              <a:buChar char="-"/>
            </a:pPr>
            <a:r>
              <a:rPr lang="ar-DZ" b="1" dirty="0" smtClean="0"/>
              <a:t>هندسة الطرائق الصيدلانية</a:t>
            </a:r>
          </a:p>
          <a:p>
            <a:pPr algn="r" rtl="1">
              <a:lnSpc>
                <a:spcPct val="150000"/>
              </a:lnSpc>
              <a:buFontTx/>
              <a:buChar char="-"/>
            </a:pPr>
            <a:r>
              <a:rPr lang="ar-DZ" b="1" dirty="0" smtClean="0"/>
              <a:t>الذكاء الاصطناعي في الهندسة الكهربائية</a:t>
            </a:r>
          </a:p>
          <a:p>
            <a:pPr algn="r" rtl="1">
              <a:lnSpc>
                <a:spcPct val="150000"/>
              </a:lnSpc>
              <a:buFontTx/>
              <a:buChar char="-"/>
            </a:pPr>
            <a:r>
              <a:rPr lang="ar-DZ" b="1" dirty="0" smtClean="0"/>
              <a:t>الطاقة الشمسية الضوئية والفعالية </a:t>
            </a:r>
            <a:r>
              <a:rPr lang="ar-DZ" b="1" dirty="0" err="1" smtClean="0"/>
              <a:t>الطاقوية</a:t>
            </a:r>
            <a:endParaRPr lang="fr-F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Users\ARIF Med\AppData\Local\Temp\Rar$DIa4292.34940\20221030_104403.jpg"/>
          <p:cNvPicPr/>
          <p:nvPr/>
        </p:nvPicPr>
        <p:blipFill>
          <a:blip r:embed="rId2" cstate="print">
            <a:lum bright="60000"/>
          </a:blip>
          <a:srcRect/>
          <a:stretch>
            <a:fillRect/>
          </a:stretch>
        </p:blipFill>
        <p:spPr bwMode="auto">
          <a:xfrm>
            <a:off x="0" y="0"/>
            <a:ext cx="9144000" cy="6858000"/>
          </a:xfrm>
          <a:prstGeom prst="rect">
            <a:avLst/>
          </a:prstGeom>
          <a:noFill/>
          <a:ln w="9525">
            <a:noFill/>
            <a:miter lim="800000"/>
            <a:headEnd/>
            <a:tailEnd/>
          </a:ln>
        </p:spPr>
      </p:pic>
      <p:sp>
        <p:nvSpPr>
          <p:cNvPr id="6" name="ZoneTexte 5"/>
          <p:cNvSpPr txBox="1"/>
          <p:nvPr/>
        </p:nvSpPr>
        <p:spPr>
          <a:xfrm>
            <a:off x="142844" y="142852"/>
            <a:ext cx="8858312" cy="6555641"/>
          </a:xfrm>
          <a:prstGeom prst="rect">
            <a:avLst/>
          </a:prstGeom>
          <a:noFill/>
        </p:spPr>
        <p:txBody>
          <a:bodyPr wrap="square" rtlCol="0">
            <a:spAutoFit/>
          </a:bodyPr>
          <a:lstStyle/>
          <a:p>
            <a:pPr algn="r"/>
            <a:r>
              <a:rPr lang="ar-DZ" b="1" dirty="0" smtClean="0"/>
              <a:t>التعريف بالتخصصات:</a:t>
            </a:r>
          </a:p>
          <a:p>
            <a:pPr algn="r"/>
            <a:r>
              <a:rPr lang="ar-DZ" b="1" u="sng" dirty="0" smtClean="0"/>
              <a:t> 1- الآلية:  </a:t>
            </a:r>
          </a:p>
          <a:p>
            <a:pPr algn="r"/>
            <a:endParaRPr lang="ar-DZ" b="1" u="sng" dirty="0" smtClean="0"/>
          </a:p>
          <a:p>
            <a:pPr algn="r"/>
            <a:r>
              <a:rPr lang="ar-DZ" b="1" dirty="0" smtClean="0"/>
              <a:t>            </a:t>
            </a:r>
            <a:r>
              <a:rPr lang="ar-DZ" b="1" u="sng" dirty="0" smtClean="0"/>
              <a:t>التعريف والأهداف </a:t>
            </a:r>
          </a:p>
          <a:p>
            <a:pPr algn="r"/>
            <a:r>
              <a:rPr lang="ar-DZ" sz="2000" dirty="0" smtClean="0"/>
              <a:t>تعرف الآلية بأنها علم التحليل والتحكم في الأنظمة الديناميكية. تقدم تطبيقات الآلية العديد من الحلول لتطوير وتسهيل عدد من الأعمال في عديد التخصصات.</a:t>
            </a:r>
          </a:p>
          <a:p>
            <a:pPr algn="r"/>
            <a:endParaRPr lang="fr-FR" sz="2000" dirty="0" smtClean="0"/>
          </a:p>
          <a:p>
            <a:pPr algn="r"/>
            <a:r>
              <a:rPr lang="ar-DZ" b="1" dirty="0" smtClean="0"/>
              <a:t>            </a:t>
            </a:r>
            <a:r>
              <a:rPr lang="ar-DZ" b="1" u="sng" dirty="0" smtClean="0"/>
              <a:t>أهداف التكوين</a:t>
            </a:r>
          </a:p>
          <a:p>
            <a:pPr algn="r">
              <a:lnSpc>
                <a:spcPct val="150000"/>
              </a:lnSpc>
            </a:pPr>
            <a:r>
              <a:rPr lang="ar-DZ" sz="2000" dirty="0" smtClean="0"/>
              <a:t>يهدف التكوين والمعارف التي يكتسبها الطلبة أساسا لـ:</a:t>
            </a:r>
          </a:p>
          <a:p>
            <a:pPr algn="r" rtl="1">
              <a:lnSpc>
                <a:spcPct val="150000"/>
              </a:lnSpc>
              <a:buFont typeface="Wingdings" pitchFamily="2" charset="2"/>
              <a:buChar char="v"/>
            </a:pPr>
            <a:r>
              <a:rPr lang="ar-DZ" sz="2000" dirty="0" smtClean="0"/>
              <a:t> الاندماج الفعال في فرق العمل على النظم الآلية</a:t>
            </a:r>
          </a:p>
          <a:p>
            <a:pPr algn="r" rtl="1">
              <a:lnSpc>
                <a:spcPct val="150000"/>
              </a:lnSpc>
              <a:buFont typeface="Wingdings" pitchFamily="2" charset="2"/>
              <a:buChar char="v"/>
            </a:pPr>
            <a:r>
              <a:rPr lang="ar-DZ" sz="2000" dirty="0" smtClean="0"/>
              <a:t> إجراء الدراسات وتركيب وتشغيل وإصلاح المنشآت الصناعية</a:t>
            </a:r>
          </a:p>
          <a:p>
            <a:pPr algn="r" rtl="1">
              <a:lnSpc>
                <a:spcPct val="150000"/>
              </a:lnSpc>
              <a:buFont typeface="Wingdings" pitchFamily="2" charset="2"/>
              <a:buChar char="v"/>
            </a:pPr>
            <a:r>
              <a:rPr lang="ar-DZ" sz="2000" dirty="0" smtClean="0"/>
              <a:t> التعرف على كيفية تقييم أداء الأنظمة. </a:t>
            </a:r>
          </a:p>
          <a:p>
            <a:pPr algn="r" rtl="1">
              <a:lnSpc>
                <a:spcPct val="150000"/>
              </a:lnSpc>
              <a:buFont typeface="Wingdings" pitchFamily="2" charset="2"/>
              <a:buChar char="v"/>
            </a:pPr>
            <a:r>
              <a:rPr lang="ar-DZ" sz="2000" dirty="0" smtClean="0"/>
              <a:t> اقتراح وتفصيل الحلول المطلوبة بالتعاون مع المهندسين.</a:t>
            </a:r>
          </a:p>
          <a:p>
            <a:pPr algn="r" rtl="1">
              <a:lnSpc>
                <a:spcPct val="150000"/>
              </a:lnSpc>
              <a:buFont typeface="Wingdings" pitchFamily="2" charset="2"/>
              <a:buChar char="v"/>
            </a:pPr>
            <a:r>
              <a:rPr lang="ar-DZ" sz="2000" dirty="0" smtClean="0"/>
              <a:t> المساعدة في اقتراح والتعريف بمواصفات مشروع ما.</a:t>
            </a:r>
          </a:p>
          <a:p>
            <a:pPr algn="r" rtl="1">
              <a:lnSpc>
                <a:spcPct val="150000"/>
              </a:lnSpc>
              <a:buFont typeface="Wingdings" pitchFamily="2" charset="2"/>
              <a:buChar char="v"/>
            </a:pPr>
            <a:r>
              <a:rPr lang="ar-DZ" sz="2000" dirty="0" smtClean="0"/>
              <a:t> توفير إدارة ناجحة للمشاريع.</a:t>
            </a:r>
          </a:p>
          <a:p>
            <a:pPr algn="r" rtl="1">
              <a:lnSpc>
                <a:spcPct val="150000"/>
              </a:lnSpc>
              <a:buFont typeface="Wingdings" pitchFamily="2" charset="2"/>
              <a:buChar char="v"/>
            </a:pPr>
            <a:r>
              <a:rPr lang="ar-DZ" sz="2000" dirty="0" smtClean="0"/>
              <a:t> الأخذ في الاعتبار البيئة الاجتماعية والاقتصادية للمؤسسة من خلال دمج جوانب السلامة والجودة.</a:t>
            </a:r>
          </a:p>
          <a:p>
            <a:pPr algn="r" rtl="1">
              <a:lnSpc>
                <a:spcPct val="150000"/>
              </a:lnSpc>
              <a:buFont typeface="Wingdings" pitchFamily="2" charset="2"/>
              <a:buChar char="v"/>
            </a:pPr>
            <a:r>
              <a:rPr lang="ar-DZ" sz="2000" dirty="0" smtClean="0"/>
              <a:t> المساعدة في تحديد احتياجات إعادة الهيكلة لعمليات التحكم والمراقبة للمؤسسة.</a:t>
            </a:r>
            <a:endParaRPr lang="fr-F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canevas institu ERENV\صور الطاقات المتجددة\IMG_7318.JPG"/>
          <p:cNvPicPr/>
          <p:nvPr/>
        </p:nvPicPr>
        <p:blipFill>
          <a:blip r:embed="rId2" cstate="print">
            <a:lum bright="50000"/>
          </a:blip>
          <a:srcRect/>
          <a:stretch>
            <a:fillRect/>
          </a:stretch>
        </p:blipFill>
        <p:spPr bwMode="auto">
          <a:xfrm>
            <a:off x="0" y="0"/>
            <a:ext cx="9144000" cy="6858000"/>
          </a:xfrm>
          <a:prstGeom prst="rect">
            <a:avLst/>
          </a:prstGeom>
          <a:noFill/>
          <a:ln w="9525">
            <a:noFill/>
            <a:miter lim="800000"/>
            <a:headEnd/>
            <a:tailEnd/>
          </a:ln>
        </p:spPr>
      </p:pic>
      <p:sp>
        <p:nvSpPr>
          <p:cNvPr id="5" name="ZoneTexte 4"/>
          <p:cNvSpPr txBox="1"/>
          <p:nvPr/>
        </p:nvSpPr>
        <p:spPr>
          <a:xfrm>
            <a:off x="0" y="142852"/>
            <a:ext cx="9144000" cy="6201698"/>
          </a:xfrm>
          <a:prstGeom prst="rect">
            <a:avLst/>
          </a:prstGeom>
          <a:noFill/>
        </p:spPr>
        <p:txBody>
          <a:bodyPr wrap="square" rtlCol="0">
            <a:spAutoFit/>
          </a:bodyPr>
          <a:lstStyle/>
          <a:p>
            <a:pPr algn="r" rtl="1"/>
            <a:r>
              <a:rPr lang="ar-DZ" sz="2000" b="1" u="sng" dirty="0" smtClean="0"/>
              <a:t>2- الري:</a:t>
            </a:r>
          </a:p>
          <a:p>
            <a:pPr algn="r" rtl="1"/>
            <a:endParaRPr lang="ar-DZ" sz="2000" b="1" u="sng" dirty="0" smtClean="0"/>
          </a:p>
          <a:p>
            <a:pPr algn="r" rtl="1"/>
            <a:r>
              <a:rPr lang="ar-DZ" sz="2000" b="1" dirty="0" smtClean="0"/>
              <a:t>       </a:t>
            </a:r>
            <a:r>
              <a:rPr lang="ar-DZ" sz="2000" b="1" u="sng" dirty="0" err="1" smtClean="0"/>
              <a:t>اشكالية</a:t>
            </a:r>
            <a:r>
              <a:rPr lang="ar-DZ" sz="2000" b="1" u="sng" dirty="0" smtClean="0"/>
              <a:t> الري الجزائر:</a:t>
            </a:r>
          </a:p>
          <a:p>
            <a:pPr algn="r" rtl="1">
              <a:lnSpc>
                <a:spcPct val="150000"/>
              </a:lnSpc>
            </a:pPr>
            <a:r>
              <a:rPr lang="ar-DZ" sz="2000" dirty="0" smtClean="0"/>
              <a:t>تقع الجزائر في منطقة تواجه أحيانا ندرة وعدم انتظام موارد المياه. وعلاوة على ذلك، فإن القضايا المتصلة بهذه الموارد، من الناحيتين الكمية والنوعية، ما فتئت تزداد أهمية على الصعيد الوطني في إطار الدفع المشترك للنمو السكاني (التنمية الحضرية) وزيادة الاحتياجات المائية للسكان. (التي تستوعب وحدها حوالي 70٪ من سحب المياه). ونتيجة لذلك، فإن التنمية المستدامة للقطاعات الزراعية وغيرها من القطاعات الصناعية والحضرية في بلدنا تتعرض لتهديد مباشر من إمدادات غير منتظمة من هذا المورد الاستراتيجي.</a:t>
            </a:r>
          </a:p>
          <a:p>
            <a:pPr algn="r" rtl="1">
              <a:lnSpc>
                <a:spcPct val="150000"/>
              </a:lnSpc>
            </a:pPr>
            <a:r>
              <a:rPr lang="ar-DZ" b="1" dirty="0" smtClean="0"/>
              <a:t>       </a:t>
            </a:r>
            <a:r>
              <a:rPr lang="ar-DZ" b="1" u="sng" dirty="0" smtClean="0"/>
              <a:t> أهداف التكوين:</a:t>
            </a:r>
          </a:p>
          <a:p>
            <a:pPr algn="r" rtl="1">
              <a:lnSpc>
                <a:spcPct val="200000"/>
              </a:lnSpc>
              <a:buFont typeface="Wingdings" pitchFamily="2" charset="2"/>
              <a:buChar char="v"/>
            </a:pPr>
            <a:r>
              <a:rPr lang="ar-DZ" b="1" dirty="0" smtClean="0"/>
              <a:t> </a:t>
            </a:r>
            <a:r>
              <a:rPr lang="ar-DZ" sz="2000" dirty="0" smtClean="0"/>
              <a:t>التحكم في موارد المياه وإدارتها.</a:t>
            </a:r>
          </a:p>
          <a:p>
            <a:pPr algn="r" rtl="1">
              <a:lnSpc>
                <a:spcPct val="200000"/>
              </a:lnSpc>
              <a:buFont typeface="Wingdings" pitchFamily="2" charset="2"/>
              <a:buChar char="v"/>
            </a:pPr>
            <a:r>
              <a:rPr lang="ar-DZ" sz="2000" dirty="0" smtClean="0"/>
              <a:t> إدارة المخاطر المتعلقة بالمياه.</a:t>
            </a:r>
          </a:p>
          <a:p>
            <a:pPr algn="r" rtl="1">
              <a:lnSpc>
                <a:spcPct val="200000"/>
              </a:lnSpc>
              <a:buFont typeface="Wingdings" pitchFamily="2" charset="2"/>
              <a:buChar char="v"/>
            </a:pPr>
            <a:r>
              <a:rPr lang="ar-DZ" sz="2000" dirty="0" smtClean="0"/>
              <a:t> التخطيط الحضري </a:t>
            </a:r>
            <a:r>
              <a:rPr lang="ar-DZ" sz="2000" dirty="0" err="1" smtClean="0"/>
              <a:t>و</a:t>
            </a:r>
            <a:r>
              <a:rPr lang="ar-DZ" sz="2000" dirty="0" smtClean="0"/>
              <a:t> التنمية الريفية. </a:t>
            </a:r>
          </a:p>
          <a:p>
            <a:pPr algn="r" rtl="1">
              <a:lnSpc>
                <a:spcPct val="200000"/>
              </a:lnSpc>
              <a:buFont typeface="Wingdings" pitchFamily="2" charset="2"/>
              <a:buChar char="v"/>
            </a:pPr>
            <a:r>
              <a:rPr lang="ar-DZ" sz="2000" dirty="0" smtClean="0"/>
              <a:t> تصميم وبناء مختلف الهياكل الهيدروليكية.</a:t>
            </a:r>
            <a:endParaRPr lang="fr-F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Users\ARIF Med\AppData\Local\Temp\Rar$DIa4292.42956\20221030_105018.jpg"/>
          <p:cNvPicPr/>
          <p:nvPr/>
        </p:nvPicPr>
        <p:blipFill>
          <a:blip r:embed="rId2" cstate="print">
            <a:lum bright="40000"/>
          </a:blip>
          <a:srcRect/>
          <a:stretch>
            <a:fillRect/>
          </a:stretch>
        </p:blipFill>
        <p:spPr bwMode="auto">
          <a:xfrm>
            <a:off x="0" y="0"/>
            <a:ext cx="9144000" cy="6858000"/>
          </a:xfrm>
          <a:prstGeom prst="rect">
            <a:avLst/>
          </a:prstGeom>
          <a:noFill/>
          <a:ln w="9525">
            <a:noFill/>
            <a:miter lim="800000"/>
            <a:headEnd/>
            <a:tailEnd/>
          </a:ln>
        </p:spPr>
      </p:pic>
      <p:sp>
        <p:nvSpPr>
          <p:cNvPr id="5" name="ZoneTexte 4"/>
          <p:cNvSpPr txBox="1"/>
          <p:nvPr/>
        </p:nvSpPr>
        <p:spPr>
          <a:xfrm>
            <a:off x="142844" y="142852"/>
            <a:ext cx="8858312" cy="6632585"/>
          </a:xfrm>
          <a:prstGeom prst="rect">
            <a:avLst/>
          </a:prstGeom>
          <a:noFill/>
        </p:spPr>
        <p:txBody>
          <a:bodyPr wrap="square" rtlCol="0">
            <a:spAutoFit/>
          </a:bodyPr>
          <a:lstStyle/>
          <a:p>
            <a:pPr algn="r" rtl="1"/>
            <a:r>
              <a:rPr lang="ar-DZ" sz="2000" b="1" u="sng" dirty="0" smtClean="0"/>
              <a:t>3- الصيانة الصناعية: </a:t>
            </a:r>
          </a:p>
          <a:p>
            <a:pPr algn="r" rtl="1"/>
            <a:r>
              <a:rPr lang="ar-DZ" dirty="0" smtClean="0"/>
              <a:t>                             </a:t>
            </a:r>
            <a:r>
              <a:rPr lang="ar-DZ" b="1" u="sng" dirty="0" smtClean="0"/>
              <a:t>أهداف التكوين: </a:t>
            </a:r>
          </a:p>
          <a:p>
            <a:pPr algn="r" rtl="1">
              <a:lnSpc>
                <a:spcPct val="150000"/>
              </a:lnSpc>
            </a:pPr>
            <a:r>
              <a:rPr lang="ar-DZ" dirty="0" smtClean="0"/>
              <a:t>هدفنا هو تدريب إطارات في الصيانة الصناعية، </a:t>
            </a:r>
            <a:r>
              <a:rPr lang="ar-DZ" dirty="0" err="1" smtClean="0"/>
              <a:t>و</a:t>
            </a:r>
            <a:r>
              <a:rPr lang="ar-DZ" dirty="0" smtClean="0"/>
              <a:t> الذين سيكونون قادرين على أداء واجباتهم المتمثلة في المهام التالية:</a:t>
            </a:r>
          </a:p>
          <a:p>
            <a:pPr algn="r" rtl="1">
              <a:lnSpc>
                <a:spcPct val="150000"/>
              </a:lnSpc>
            </a:pPr>
            <a:r>
              <a:rPr lang="ar-DZ" dirty="0" smtClean="0"/>
              <a:t>1- إتقان وتنفيذ تقنيات الصيانة.</a:t>
            </a:r>
          </a:p>
          <a:p>
            <a:pPr algn="r" rtl="1">
              <a:lnSpc>
                <a:spcPct val="150000"/>
              </a:lnSpc>
            </a:pPr>
            <a:r>
              <a:rPr lang="ar-DZ" dirty="0" smtClean="0"/>
              <a:t>2- التعرف على إجراءات الصيانة التجريبية.</a:t>
            </a:r>
          </a:p>
          <a:p>
            <a:pPr algn="r" rtl="1">
              <a:lnSpc>
                <a:spcPct val="150000"/>
              </a:lnSpc>
            </a:pPr>
            <a:r>
              <a:rPr lang="ar-DZ" dirty="0" smtClean="0"/>
              <a:t>3- إدارة صيانة أنظمة الإنتاج الصناعي المعقدة.</a:t>
            </a:r>
          </a:p>
          <a:p>
            <a:pPr algn="r" rtl="1">
              <a:lnSpc>
                <a:spcPct val="150000"/>
              </a:lnSpc>
            </a:pPr>
            <a:r>
              <a:rPr lang="ar-DZ" dirty="0" smtClean="0"/>
              <a:t>4- تصميم حلول لتحسين سلامة العملية.</a:t>
            </a:r>
          </a:p>
          <a:p>
            <a:pPr algn="r" rtl="1">
              <a:lnSpc>
                <a:spcPct val="150000"/>
              </a:lnSpc>
            </a:pPr>
            <a:r>
              <a:rPr lang="ar-DZ" dirty="0" smtClean="0"/>
              <a:t>5- برمجة وتنفيذ عمليات الصيانة لمجموعة من المعدات الآلية.</a:t>
            </a:r>
          </a:p>
          <a:p>
            <a:pPr algn="r" rtl="1">
              <a:lnSpc>
                <a:spcPct val="150000"/>
              </a:lnSpc>
            </a:pPr>
            <a:r>
              <a:rPr lang="ar-DZ" dirty="0" smtClean="0"/>
              <a:t>6- تطبيق </a:t>
            </a:r>
            <a:r>
              <a:rPr lang="ar-DZ" dirty="0" err="1" smtClean="0"/>
              <a:t>و</a:t>
            </a:r>
            <a:r>
              <a:rPr lang="ar-DZ" dirty="0" smtClean="0"/>
              <a:t> احترام معايير السلامة والبيئة.</a:t>
            </a:r>
          </a:p>
          <a:p>
            <a:pPr algn="r" rtl="1">
              <a:lnSpc>
                <a:spcPct val="150000"/>
              </a:lnSpc>
            </a:pPr>
            <a:r>
              <a:rPr lang="ar-DZ" dirty="0" smtClean="0"/>
              <a:t>7- ضمان السلامة التشغيلية للمعدات الصناعية بتكلفة أقل.</a:t>
            </a:r>
          </a:p>
          <a:p>
            <a:pPr algn="r" rtl="1">
              <a:lnSpc>
                <a:spcPct val="150000"/>
              </a:lnSpc>
            </a:pPr>
            <a:r>
              <a:rPr lang="ar-DZ" dirty="0" smtClean="0"/>
              <a:t>8- إدارة فريق وإدارة المشاريع في مكاتب التصميم </a:t>
            </a:r>
            <a:r>
              <a:rPr lang="ar-DZ" dirty="0" err="1" smtClean="0"/>
              <a:t>و</a:t>
            </a:r>
            <a:r>
              <a:rPr lang="ar-DZ" dirty="0" smtClean="0"/>
              <a:t> / أو ورشات العمل والإنتاج.</a:t>
            </a:r>
          </a:p>
          <a:p>
            <a:pPr algn="r" rtl="1">
              <a:lnSpc>
                <a:spcPct val="150000"/>
              </a:lnSpc>
            </a:pPr>
            <a:r>
              <a:rPr lang="ar-DZ" dirty="0" smtClean="0"/>
              <a:t>9- تنسيق ومتابعة مشاريع التركيب وتحسين عمليات الإنتاج.</a:t>
            </a:r>
          </a:p>
          <a:p>
            <a:pPr algn="r" rtl="1"/>
            <a:endParaRPr lang="ar-DZ" dirty="0" smtClean="0"/>
          </a:p>
          <a:p>
            <a:pPr algn="r" rtl="1"/>
            <a:r>
              <a:rPr lang="ar-DZ" dirty="0" smtClean="0"/>
              <a:t>                       </a:t>
            </a:r>
            <a:r>
              <a:rPr lang="ar-DZ" b="1" u="sng" dirty="0" smtClean="0"/>
              <a:t>المهارات المستهدفة:</a:t>
            </a:r>
          </a:p>
          <a:p>
            <a:pPr algn="r" rtl="1">
              <a:lnSpc>
                <a:spcPct val="150000"/>
              </a:lnSpc>
            </a:pPr>
            <a:r>
              <a:rPr lang="ar-DZ" dirty="0" smtClean="0"/>
              <a:t>إضافة إلى الجانب الأكاديمي الذي يتم فيه تكوين خريجي هذا التخصص والذي يسمح لهم لمتابعة دراسات </a:t>
            </a:r>
            <a:r>
              <a:rPr lang="ar-DZ" dirty="0" err="1" smtClean="0"/>
              <a:t>الماستر</a:t>
            </a:r>
            <a:r>
              <a:rPr lang="ar-DZ" dirty="0" smtClean="0"/>
              <a:t>، ويهدف التخصص في الصيانة الصناعية لتدريب المهنيين أيضا على الطرق والأدوات في مجال الصيانة من أجل شغل مناصب إدارية في المؤسسات (مدير أو مساعد مدير الصيانة، فني الصيانة،  مدير الإنتاج، وما إلى ذلك).</a:t>
            </a:r>
            <a:endParaRPr lang="ar-DZ" b="1" u="sng"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Users\ARIF Med\AppData\Local\Temp\Rar$DIa4292.34940\20221030_104403.jpg"/>
          <p:cNvPicPr/>
          <p:nvPr/>
        </p:nvPicPr>
        <p:blipFill>
          <a:blip r:embed="rId2" cstate="print">
            <a:lum bright="60000"/>
          </a:blip>
          <a:srcRect/>
          <a:stretch>
            <a:fillRect/>
          </a:stretch>
        </p:blipFill>
        <p:spPr bwMode="auto">
          <a:xfrm>
            <a:off x="0" y="0"/>
            <a:ext cx="9144000" cy="6858000"/>
          </a:xfrm>
          <a:prstGeom prst="rect">
            <a:avLst/>
          </a:prstGeom>
          <a:noFill/>
          <a:ln w="9525">
            <a:noFill/>
            <a:miter lim="800000"/>
            <a:headEnd/>
            <a:tailEnd/>
          </a:ln>
        </p:spPr>
      </p:pic>
      <p:sp>
        <p:nvSpPr>
          <p:cNvPr id="5" name="ZoneTexte 4"/>
          <p:cNvSpPr txBox="1"/>
          <p:nvPr/>
        </p:nvSpPr>
        <p:spPr>
          <a:xfrm>
            <a:off x="-32" y="-24"/>
            <a:ext cx="8572560" cy="6001643"/>
          </a:xfrm>
          <a:prstGeom prst="rect">
            <a:avLst/>
          </a:prstGeom>
          <a:noFill/>
        </p:spPr>
        <p:txBody>
          <a:bodyPr wrap="square" rtlCol="0">
            <a:spAutoFit/>
          </a:bodyPr>
          <a:lstStyle/>
          <a:p>
            <a:pPr lvl="1" algn="r" rtl="1"/>
            <a:r>
              <a:rPr lang="ar-DZ" sz="1600" b="1" u="sng" dirty="0" smtClean="0"/>
              <a:t>4- </a:t>
            </a:r>
            <a:r>
              <a:rPr lang="ar-SA" sz="1600" b="1" u="sng" dirty="0" err="1" smtClean="0"/>
              <a:t>الكهروميكانيك</a:t>
            </a:r>
            <a:r>
              <a:rPr lang="ar-SA" sz="1600" b="1" u="sng" dirty="0" smtClean="0"/>
              <a:t> </a:t>
            </a:r>
            <a:endParaRPr lang="fr-FR" sz="1600" u="sng" dirty="0" smtClean="0"/>
          </a:p>
          <a:p>
            <a:pPr algn="r" rtl="1"/>
            <a:r>
              <a:rPr lang="ar-DZ" sz="1600" b="1" dirty="0" smtClean="0"/>
              <a:t>     </a:t>
            </a:r>
            <a:r>
              <a:rPr lang="ar-DZ" sz="1600" b="1" u="sng" dirty="0" smtClean="0"/>
              <a:t> أهداف التكوين: </a:t>
            </a:r>
            <a:endParaRPr lang="fr-FR" sz="1600" dirty="0" smtClean="0"/>
          </a:p>
          <a:p>
            <a:pPr algn="r" rtl="1"/>
            <a:r>
              <a:rPr lang="ar-SA" sz="1600" b="1" dirty="0" smtClean="0"/>
              <a:t>يضمن التكوين في </a:t>
            </a:r>
            <a:r>
              <a:rPr lang="ar-SA" sz="1600" b="1" dirty="0" err="1" smtClean="0"/>
              <a:t>الكهروميكانيك</a:t>
            </a:r>
            <a:r>
              <a:rPr lang="ar-SA" sz="1600" b="1" dirty="0" smtClean="0"/>
              <a:t> تكوينا مزدوجا في الهندسة الكهربائية والهندسة الميكانيكية. في نهاية هذا التكوين، سوف يستوعب الطلاب، المفاهيم الأساسية للميكانيكا (مقاومة المواد، البناء الميكانيكي، الرسم الفني، الآلات </a:t>
            </a:r>
            <a:r>
              <a:rPr lang="ar-SA" sz="1600" b="1" dirty="0" err="1" smtClean="0"/>
              <a:t>التوربينية</a:t>
            </a:r>
            <a:r>
              <a:rPr lang="ar-SA" sz="1600" b="1" dirty="0" smtClean="0"/>
              <a:t>، محرك الاحتراق الداخلي، </a:t>
            </a:r>
            <a:r>
              <a:rPr lang="ar-SA" sz="1600" b="1" dirty="0" err="1" smtClean="0"/>
              <a:t>إلخ</a:t>
            </a:r>
            <a:r>
              <a:rPr lang="ar-SA" sz="1600" b="1" dirty="0" smtClean="0"/>
              <a:t>)؛ ومن ناحية أخرى، سيكتسبون قواعد صلبة في الإلكترونيات والآلية والهندسة الكهربائية</a:t>
            </a:r>
            <a:endParaRPr lang="fr-FR" sz="1600" dirty="0" smtClean="0"/>
          </a:p>
          <a:p>
            <a:pPr algn="r" rtl="1"/>
            <a:r>
              <a:rPr lang="ar-SA" sz="1600" b="1" dirty="0" smtClean="0"/>
              <a:t>يهدف هذا التكوين إلى غرس المعرفة العملية والمتنوعة لدى الطلاب ، في هذه الحالة</a:t>
            </a:r>
            <a:r>
              <a:rPr lang="fr-FR" sz="1600" b="1" dirty="0" smtClean="0"/>
              <a:t>:  </a:t>
            </a:r>
            <a:endParaRPr lang="fr-FR" sz="1600" dirty="0" smtClean="0"/>
          </a:p>
          <a:p>
            <a:pPr lvl="0" algn="r" rtl="1"/>
            <a:r>
              <a:rPr lang="ar-SA" sz="1600" b="1" dirty="0" smtClean="0"/>
              <a:t>تنظيم صيانة الأنظمة </a:t>
            </a:r>
            <a:r>
              <a:rPr lang="ar-SA" sz="1600" b="1" dirty="0" err="1" smtClean="0"/>
              <a:t>الكهروميكانيكية</a:t>
            </a:r>
            <a:r>
              <a:rPr lang="ar-SA" sz="1600" b="1" dirty="0" smtClean="0"/>
              <a:t> واختيار المعدات المناسبة والتأكد من الامتثال للمعايير والتوجيهات</a:t>
            </a:r>
            <a:endParaRPr lang="fr-FR" sz="1600" dirty="0" smtClean="0"/>
          </a:p>
          <a:p>
            <a:pPr lvl="0" algn="r" rtl="1"/>
            <a:r>
              <a:rPr lang="fr-FR" sz="1600" b="1" dirty="0" smtClean="0"/>
              <a:t>  </a:t>
            </a:r>
            <a:r>
              <a:rPr lang="ar-SA" sz="1600" b="1" dirty="0" smtClean="0"/>
              <a:t>إتقان وظائف التحكم في الأنظمة الكهربائية، وإتقان دوائر التحكم الإلكترونية لمنشآت الطاقة الكهربائية، ومعرفة وظائف الإلكترونيات، وإتقان تشغيل الآلات الكهربائية.</a:t>
            </a:r>
            <a:endParaRPr lang="fr-FR" sz="1600" dirty="0" smtClean="0"/>
          </a:p>
          <a:p>
            <a:pPr lvl="0" algn="r" rtl="1"/>
            <a:r>
              <a:rPr lang="ar-SA" sz="1600" b="1" dirty="0" smtClean="0"/>
              <a:t> اختيار قوانين التحكم واختيار المستشعرات والمشغلات اللازمة للتنظيم وتنفيذ الحل الأمثل وإتقان أدوات تشخيص التشغيل.</a:t>
            </a:r>
            <a:endParaRPr lang="fr-FR" sz="1600" dirty="0" smtClean="0"/>
          </a:p>
          <a:p>
            <a:pPr algn="r" rtl="1"/>
            <a:r>
              <a:rPr lang="ar-DZ" sz="1600" b="1" dirty="0" smtClean="0"/>
              <a:t>      </a:t>
            </a:r>
            <a:r>
              <a:rPr lang="ar-DZ" sz="1600" b="1" u="sng" dirty="0" smtClean="0"/>
              <a:t>المهارات المستهدفة:</a:t>
            </a:r>
            <a:endParaRPr lang="fr-FR" sz="1600" dirty="0" smtClean="0"/>
          </a:p>
          <a:p>
            <a:pPr algn="r" rtl="1"/>
            <a:r>
              <a:rPr lang="ar-SA" sz="1600" b="1" dirty="0" smtClean="0"/>
              <a:t>في نهاية التكوين ، ستتاح للخريجين الفرصة لـ</a:t>
            </a:r>
            <a:r>
              <a:rPr lang="fr-FR" sz="1600" b="1" dirty="0" smtClean="0"/>
              <a:t>:  </a:t>
            </a:r>
            <a:endParaRPr lang="fr-FR" sz="1600" dirty="0" smtClean="0"/>
          </a:p>
          <a:p>
            <a:pPr lvl="0" algn="r" rtl="1"/>
            <a:r>
              <a:rPr lang="ar-SA" sz="1600" b="1" dirty="0" smtClean="0"/>
              <a:t>إجراء الاختبارات والضوابط المتخصصة، والتأكد من مطابقة الأجهزة مع مواصفات الأنظمة المعمول </a:t>
            </a:r>
            <a:r>
              <a:rPr lang="ar-SA" sz="1600" b="1" dirty="0" err="1" smtClean="0"/>
              <a:t>بها</a:t>
            </a:r>
            <a:endParaRPr lang="fr-FR" sz="1600" dirty="0" smtClean="0"/>
          </a:p>
          <a:p>
            <a:pPr lvl="0" algn="r" rtl="1"/>
            <a:r>
              <a:rPr lang="ar-SA" sz="1600" b="1" dirty="0" smtClean="0"/>
              <a:t>تحليل أسباب الأعطال والفشل واقتراح التحسينات</a:t>
            </a:r>
            <a:r>
              <a:rPr lang="fr-FR" sz="1600" b="1" dirty="0" smtClean="0"/>
              <a:t>.  </a:t>
            </a:r>
            <a:endParaRPr lang="fr-FR" sz="1600" dirty="0" smtClean="0"/>
          </a:p>
          <a:p>
            <a:pPr lvl="0" algn="r" rtl="1"/>
            <a:r>
              <a:rPr lang="ar-SA" sz="1600" b="1" dirty="0" smtClean="0"/>
              <a:t>التأكد من صيانة الآلات والمعدات الكهربائية</a:t>
            </a:r>
            <a:endParaRPr lang="fr-FR" sz="1600" dirty="0" smtClean="0"/>
          </a:p>
          <a:p>
            <a:pPr lvl="0" algn="r" rtl="1"/>
            <a:r>
              <a:rPr lang="ar-SA" sz="1600" b="1" dirty="0" smtClean="0"/>
              <a:t>المشاركة في وضع المواصفات والملفات الفنية</a:t>
            </a:r>
            <a:r>
              <a:rPr lang="fr-FR" sz="1600" b="1" dirty="0" smtClean="0"/>
              <a:t>. </a:t>
            </a:r>
            <a:r>
              <a:rPr lang="ar-SA" sz="1600" b="1" dirty="0" smtClean="0"/>
              <a:t>المساعدة في دراسة المشاريع التمهيدية والمشاريع</a:t>
            </a:r>
            <a:r>
              <a:rPr lang="fr-FR" sz="1600" b="1" dirty="0" smtClean="0"/>
              <a:t>.  </a:t>
            </a:r>
            <a:endParaRPr lang="fr-FR" sz="1600" dirty="0" smtClean="0"/>
          </a:p>
          <a:p>
            <a:pPr lvl="0" algn="r" rtl="1"/>
            <a:r>
              <a:rPr lang="ar-SA" sz="1600" b="1" dirty="0" smtClean="0"/>
              <a:t>تحديث معرفتهم باستمرار حول التطورات التكنولوجية</a:t>
            </a:r>
            <a:endParaRPr lang="fr-FR" sz="1600" dirty="0" smtClean="0"/>
          </a:p>
          <a:p>
            <a:pPr algn="r" rtl="1"/>
            <a:r>
              <a:rPr lang="ar-SA" sz="1600" b="1" dirty="0" smtClean="0"/>
              <a:t>    </a:t>
            </a:r>
            <a:r>
              <a:rPr lang="ar-SA" sz="1600" b="1" u="sng" dirty="0" smtClean="0"/>
              <a:t>فرص العمل</a:t>
            </a:r>
            <a:endParaRPr lang="fr-FR" sz="1600" dirty="0" smtClean="0"/>
          </a:p>
          <a:p>
            <a:pPr algn="r" rtl="1"/>
            <a:r>
              <a:rPr lang="ar-SA" sz="1600" b="1" dirty="0" smtClean="0"/>
              <a:t>تتعلق مجالات النشاط التي يغطيها هذا التكوين بالصناعات </a:t>
            </a:r>
            <a:r>
              <a:rPr lang="ar-SA" sz="1600" b="1" dirty="0" err="1" smtClean="0"/>
              <a:t>الكهروتقنية</a:t>
            </a:r>
            <a:r>
              <a:rPr lang="ar-SA" sz="1600" b="1" dirty="0" smtClean="0"/>
              <a:t> </a:t>
            </a:r>
            <a:r>
              <a:rPr lang="ar-SA" sz="1600" b="1" dirty="0" err="1" smtClean="0"/>
              <a:t>والكهروميكانيكية</a:t>
            </a:r>
            <a:r>
              <a:rPr lang="ar-SA" sz="1600" b="1" dirty="0" smtClean="0"/>
              <a:t> و  يوفر فرصًا مهنية حقيقية في العديد من القطاعات وهي</a:t>
            </a:r>
            <a:r>
              <a:rPr lang="fr-FR" sz="1600" b="1" dirty="0" smtClean="0"/>
              <a:t>: </a:t>
            </a:r>
            <a:endParaRPr lang="fr-FR" sz="1600" dirty="0" smtClean="0"/>
          </a:p>
          <a:p>
            <a:pPr lvl="0" algn="r" rtl="1"/>
            <a:r>
              <a:rPr lang="ar-SA" sz="1600" b="1" dirty="0" smtClean="0"/>
              <a:t>إنتاج وتوزيع الطاقة الكهربائية</a:t>
            </a:r>
            <a:r>
              <a:rPr lang="fr-FR" sz="1600" b="1" dirty="0" smtClean="0"/>
              <a:t>.  </a:t>
            </a:r>
            <a:endParaRPr lang="fr-FR" sz="1600" dirty="0" smtClean="0"/>
          </a:p>
          <a:p>
            <a:pPr lvl="0" algn="r" rtl="1"/>
            <a:r>
              <a:rPr lang="ar-SA" sz="1600" b="1" dirty="0" smtClean="0"/>
              <a:t>الصناعات البحرية والكيماوية والنفطية والصيدلانية والغذائية </a:t>
            </a:r>
            <a:endParaRPr lang="fr-FR" sz="1600" dirty="0" smtClean="0"/>
          </a:p>
          <a:p>
            <a:pPr lvl="0" algn="r" rtl="1"/>
            <a:r>
              <a:rPr lang="fr-FR" sz="1600" b="1" dirty="0" smtClean="0"/>
              <a:t>  </a:t>
            </a:r>
            <a:r>
              <a:rPr lang="ar-SA" sz="1600" b="1" dirty="0" smtClean="0"/>
              <a:t>التركيبات الهيدروليكية</a:t>
            </a:r>
            <a:endParaRPr lang="fr-FR" sz="1600" dirty="0" smtClean="0"/>
          </a:p>
          <a:p>
            <a:pPr lvl="0" algn="r" rtl="1"/>
            <a:r>
              <a:rPr lang="fr-FR" sz="1600" b="1" dirty="0" smtClean="0"/>
              <a:t>  </a:t>
            </a:r>
            <a:r>
              <a:rPr lang="ar-SA" sz="1600" b="1" dirty="0" smtClean="0"/>
              <a:t>مجال الطاقات الجديدة والمتجددة ، </a:t>
            </a:r>
            <a:r>
              <a:rPr lang="ar-SA" sz="1600" b="1" dirty="0" err="1" smtClean="0"/>
              <a:t>إلخ</a:t>
            </a:r>
            <a:endParaRPr lang="fr-FR" sz="16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canevas institu ERENV\صور الطاقات المتجددة\IMG_7319.JPG"/>
          <p:cNvPicPr/>
          <p:nvPr/>
        </p:nvPicPr>
        <p:blipFill>
          <a:blip r:embed="rId2" cstate="print">
            <a:lum bright="55000"/>
          </a:blip>
          <a:srcRect/>
          <a:stretch>
            <a:fillRect/>
          </a:stretch>
        </p:blipFill>
        <p:spPr bwMode="auto">
          <a:xfrm>
            <a:off x="0" y="0"/>
            <a:ext cx="9143999" cy="6858000"/>
          </a:xfrm>
          <a:prstGeom prst="rect">
            <a:avLst/>
          </a:prstGeom>
          <a:noFill/>
          <a:ln w="9525">
            <a:noFill/>
            <a:miter lim="800000"/>
            <a:headEnd/>
            <a:tailEnd/>
          </a:ln>
        </p:spPr>
      </p:pic>
      <p:sp>
        <p:nvSpPr>
          <p:cNvPr id="5" name="ZoneTexte 4"/>
          <p:cNvSpPr txBox="1"/>
          <p:nvPr/>
        </p:nvSpPr>
        <p:spPr>
          <a:xfrm>
            <a:off x="214282" y="1225713"/>
            <a:ext cx="8715436" cy="5632311"/>
          </a:xfrm>
          <a:prstGeom prst="rect">
            <a:avLst/>
          </a:prstGeom>
          <a:noFill/>
        </p:spPr>
        <p:txBody>
          <a:bodyPr wrap="square" rtlCol="0">
            <a:spAutoFit/>
          </a:bodyPr>
          <a:lstStyle/>
          <a:p>
            <a:pPr lvl="1" algn="r" rtl="1"/>
            <a:r>
              <a:rPr lang="ar-DZ" b="1" u="sng" dirty="0" smtClean="0"/>
              <a:t>5- </a:t>
            </a:r>
            <a:r>
              <a:rPr lang="ar-DZ" b="1" u="sng" dirty="0" err="1" smtClean="0"/>
              <a:t>الكهروتقني</a:t>
            </a:r>
            <a:r>
              <a:rPr lang="ar-DZ" b="1" u="sng" dirty="0" smtClean="0"/>
              <a:t> </a:t>
            </a:r>
            <a:endParaRPr lang="fr-FR" sz="1600" u="sng" dirty="0" smtClean="0"/>
          </a:p>
          <a:p>
            <a:pPr algn="r" rtl="1"/>
            <a:r>
              <a:rPr lang="ar-DZ" dirty="0" smtClean="0"/>
              <a:t>    </a:t>
            </a:r>
            <a:r>
              <a:rPr lang="ar-DZ" b="1" u="sng" dirty="0" smtClean="0"/>
              <a:t>أهداف التكوين: </a:t>
            </a:r>
            <a:endParaRPr lang="fr-FR" sz="1600" dirty="0" smtClean="0"/>
          </a:p>
          <a:p>
            <a:pPr algn="r" rtl="1"/>
            <a:r>
              <a:rPr lang="ar-SA" b="1" dirty="0" smtClean="0"/>
              <a:t>تعتبر الطاقة الكهربائية في صميم التنمية الاقتصادية لأي بلد</a:t>
            </a:r>
            <a:r>
              <a:rPr lang="fr-FR" b="1" dirty="0" smtClean="0"/>
              <a:t>.</a:t>
            </a:r>
            <a:r>
              <a:rPr lang="ar-SA" b="1" dirty="0" smtClean="0"/>
              <a:t> احتلت الهندسة الكهربائية ، في جميع قطاعاتها (الإنتاج، والنقل ، والتوزيع ، والتحويل ، والتحكم) مكانًا أساسيًا في القطاع الصناعي للبلدان ولا تزال موضع اهتمام خاص ، والاستثمار العلمي ، والتحسين التكنولوجي المستمر</a:t>
            </a:r>
            <a:r>
              <a:rPr lang="fr-FR" b="1" dirty="0" smtClean="0"/>
              <a:t>. </a:t>
            </a:r>
            <a:endParaRPr lang="fr-FR" sz="1600" dirty="0" smtClean="0"/>
          </a:p>
          <a:p>
            <a:pPr algn="r" rtl="1"/>
            <a:r>
              <a:rPr lang="ar-SA" b="1" dirty="0" smtClean="0"/>
              <a:t>بالإضافة إلى ذلك ، يعد تحسين الأنظمة </a:t>
            </a:r>
            <a:r>
              <a:rPr lang="ar-SA" b="1" dirty="0" err="1" smtClean="0"/>
              <a:t>الكهروتقنية</a:t>
            </a:r>
            <a:r>
              <a:rPr lang="ar-SA" b="1" dirty="0" smtClean="0"/>
              <a:t> وتحسين أدائها تحديًا واعدًا للقطاع من خلال تطبيق مفاهيم التنمية المستدامة من خلال تقليل وزنها واستخدام المواد القابلة لإعادة التدوير</a:t>
            </a:r>
            <a:r>
              <a:rPr lang="fr-FR" b="1" dirty="0" smtClean="0"/>
              <a:t>.</a:t>
            </a:r>
            <a:r>
              <a:rPr lang="fr-FR" i="1" dirty="0" smtClean="0"/>
              <a:t> </a:t>
            </a:r>
            <a:endParaRPr lang="fr-FR" sz="1600" dirty="0" smtClean="0"/>
          </a:p>
          <a:p>
            <a:pPr algn="r" rtl="1"/>
            <a:r>
              <a:rPr lang="ar-DZ" b="1" dirty="0" smtClean="0"/>
              <a:t>    </a:t>
            </a:r>
            <a:r>
              <a:rPr lang="ar-DZ" b="1" u="sng" dirty="0" smtClean="0"/>
              <a:t>المهارات المستهدفة:</a:t>
            </a:r>
            <a:r>
              <a:rPr lang="ar-DZ" dirty="0" smtClean="0"/>
              <a:t> </a:t>
            </a:r>
            <a:endParaRPr lang="fr-FR" sz="1600" dirty="0" smtClean="0"/>
          </a:p>
          <a:p>
            <a:pPr algn="r" rtl="1"/>
            <a:r>
              <a:rPr lang="ar-SA" b="1" dirty="0" smtClean="0"/>
              <a:t>الهدف الرئيسي من هذا التكوين هو تمكين الطلاب من الحصول على شهادة. و بالتالي، سيكون حاملو هذه الشهادة قد اكتسبوا، في نهاية هذه التكوين، المهارات اللازمة لدمج البيئة المهنية في إنتاج أو نقل أو توزيع أو استغلال الطاقة الكهربائية</a:t>
            </a:r>
            <a:r>
              <a:rPr lang="fr-FR" b="1" dirty="0" smtClean="0"/>
              <a:t>.</a:t>
            </a:r>
            <a:endParaRPr lang="fr-FR" sz="1600" dirty="0" smtClean="0"/>
          </a:p>
          <a:p>
            <a:pPr algn="r" rtl="1"/>
            <a:r>
              <a:rPr lang="ar-SA" b="1" dirty="0" smtClean="0"/>
              <a:t>    </a:t>
            </a:r>
            <a:r>
              <a:rPr lang="ar-SA" b="1" u="sng" dirty="0" smtClean="0"/>
              <a:t>فرص العمل</a:t>
            </a:r>
            <a:endParaRPr lang="fr-FR" sz="1600" dirty="0" smtClean="0"/>
          </a:p>
          <a:p>
            <a:pPr algn="r" rtl="1"/>
            <a:r>
              <a:rPr lang="ar-SA" b="1" dirty="0" smtClean="0"/>
              <a:t>تعمل جميع الصناعات اليوم على الطاقة الكهربائية وتستخدم الآلات الكهربائية</a:t>
            </a:r>
            <a:r>
              <a:rPr lang="fr-FR" b="1" dirty="0" smtClean="0"/>
              <a:t>. </a:t>
            </a:r>
            <a:r>
              <a:rPr lang="ar-SA" b="1" dirty="0" smtClean="0"/>
              <a:t>لذلك من الواضح أن فرص العمل لحاملي هذه الرخصة مضمونة في جميع أنحاء التراب الوطني من ناحية</a:t>
            </a:r>
            <a:r>
              <a:rPr lang="fr-FR" b="1" dirty="0" smtClean="0"/>
              <a:t>. </a:t>
            </a:r>
            <a:r>
              <a:rPr lang="ar-SA" b="1" dirty="0" smtClean="0"/>
              <a:t>علاوة على ذلك ، ومع مراعاة المبادئ التوجيهية الوطنية لتطوير القطاعات </a:t>
            </a:r>
            <a:r>
              <a:rPr lang="ar-SA" b="1" dirty="0" err="1" smtClean="0"/>
              <a:t>الاستراتيجية</a:t>
            </a:r>
            <a:r>
              <a:rPr lang="ar-SA" b="1" dirty="0" smtClean="0"/>
              <a:t> (</a:t>
            </a:r>
            <a:r>
              <a:rPr lang="ar-SA" b="1" dirty="0" err="1" smtClean="0"/>
              <a:t>تحلية</a:t>
            </a:r>
            <a:r>
              <a:rPr lang="ar-SA" b="1" dirty="0" smtClean="0"/>
              <a:t> مياه البحر ، وإنتاج الكهرباء والطاقات المتجددة) ، سيبدأ المستثمرون الخاصون </a:t>
            </a:r>
            <a:r>
              <a:rPr lang="ar-SA" b="1" dirty="0" err="1" smtClean="0"/>
              <a:t>و</a:t>
            </a:r>
            <a:r>
              <a:rPr lang="ar-SA" b="1" dirty="0" smtClean="0"/>
              <a:t> / أو </a:t>
            </a:r>
            <a:r>
              <a:rPr lang="ar-SA" b="1" dirty="0" err="1" smtClean="0"/>
              <a:t>العامون</a:t>
            </a:r>
            <a:r>
              <a:rPr lang="ar-SA" b="1" dirty="0" smtClean="0"/>
              <a:t> بالتأكيد في تشغيل وسائل حديثة في المستقبل القريب. من إنتاج الكهرباء ، مما يبشر بالخير لمستقبل واعد لخريجي هذا القطاع</a:t>
            </a:r>
            <a:r>
              <a:rPr lang="fr-FR" b="1" dirty="0" smtClean="0"/>
              <a:t>. </a:t>
            </a:r>
            <a:r>
              <a:rPr lang="ar-SA" b="1" dirty="0" smtClean="0"/>
              <a:t>بشكل عام ، لا يزال مجال الطاقة مزدهرًا من حيث المنافذ في مختلف المجالات: صناعات النفط والغاز ، والتبريد ، وتكييف الهواء ، ومعالجة الأغذية ، والنقل ، والصناعات الكيماوية، والصناعات الثقيلة ، </a:t>
            </a:r>
            <a:r>
              <a:rPr lang="ar-SA" b="1" dirty="0" err="1" smtClean="0"/>
              <a:t>إلخ</a:t>
            </a:r>
            <a:r>
              <a:rPr lang="fr-FR" b="1" dirty="0" smtClean="0"/>
              <a:t>.</a:t>
            </a:r>
            <a:endParaRPr lang="fr-FR" sz="1600" dirty="0" smtClean="0"/>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canevas institu ERENV\صور الطاقات المتجددة\IMG_7332.JPG"/>
          <p:cNvPicPr/>
          <p:nvPr/>
        </p:nvPicPr>
        <p:blipFill>
          <a:blip r:embed="rId2" cstate="print">
            <a:lum bright="40000"/>
          </a:blip>
          <a:srcRect/>
          <a:stretch>
            <a:fillRect/>
          </a:stretch>
        </p:blipFill>
        <p:spPr bwMode="auto">
          <a:xfrm>
            <a:off x="0" y="0"/>
            <a:ext cx="9144000" cy="6858000"/>
          </a:xfrm>
          <a:prstGeom prst="rect">
            <a:avLst/>
          </a:prstGeom>
          <a:noFill/>
          <a:ln w="9525">
            <a:noFill/>
            <a:miter lim="800000"/>
            <a:headEnd/>
            <a:tailEnd/>
          </a:ln>
        </p:spPr>
      </p:pic>
      <p:sp>
        <p:nvSpPr>
          <p:cNvPr id="5" name="ZoneTexte 4"/>
          <p:cNvSpPr txBox="1"/>
          <p:nvPr/>
        </p:nvSpPr>
        <p:spPr>
          <a:xfrm>
            <a:off x="214282" y="142852"/>
            <a:ext cx="8715436" cy="6001643"/>
          </a:xfrm>
          <a:prstGeom prst="rect">
            <a:avLst/>
          </a:prstGeom>
          <a:noFill/>
        </p:spPr>
        <p:txBody>
          <a:bodyPr wrap="square" rtlCol="0">
            <a:spAutoFit/>
          </a:bodyPr>
          <a:lstStyle/>
          <a:p>
            <a:pPr lvl="1" algn="r" rtl="1"/>
            <a:r>
              <a:rPr lang="ar-DZ" sz="1600" b="1" u="sng" dirty="0" smtClean="0"/>
              <a:t>6- </a:t>
            </a:r>
            <a:r>
              <a:rPr lang="ar-SA" sz="1600" b="1" u="sng" dirty="0" err="1" smtClean="0"/>
              <a:t>ميكانيك</a:t>
            </a:r>
            <a:r>
              <a:rPr lang="ar-SA" sz="1600" b="1" u="sng" dirty="0" smtClean="0"/>
              <a:t> </a:t>
            </a:r>
            <a:r>
              <a:rPr lang="ar-SA" sz="1600" b="1" u="sng" dirty="0" err="1" smtClean="0"/>
              <a:t>طاقوية</a:t>
            </a:r>
            <a:r>
              <a:rPr lang="ar-SA" sz="1600" b="1" u="sng" dirty="0" smtClean="0"/>
              <a:t> </a:t>
            </a:r>
            <a:endParaRPr lang="fr-FR" sz="1600" u="sng" dirty="0" smtClean="0"/>
          </a:p>
          <a:p>
            <a:pPr algn="r" rtl="1"/>
            <a:r>
              <a:rPr lang="ar-DZ" sz="1600" dirty="0" smtClean="0"/>
              <a:t>      </a:t>
            </a:r>
            <a:r>
              <a:rPr lang="ar-DZ" sz="1600" b="1" u="sng" dirty="0" smtClean="0"/>
              <a:t>أهداف التكوين: </a:t>
            </a:r>
            <a:endParaRPr lang="fr-FR" sz="1600" dirty="0" smtClean="0"/>
          </a:p>
          <a:p>
            <a:pPr algn="r" rtl="1"/>
            <a:r>
              <a:rPr lang="ar-SA" sz="1600" b="1" dirty="0" smtClean="0"/>
              <a:t>اكتساب ردود أفعال أخصائي الطاقة ، وتكون قادرًا على تحقيق توازن الطاقة لأي نظام ميكانيكي ، أو مستهلك أو مولد للطاقة بأي شكل من الأشكال ، حتى تتمكن بعد ذلك من اتخاذ قرار بشأن حيويتها أو تحديد إخفاقاتها</a:t>
            </a:r>
            <a:r>
              <a:rPr lang="fr-FR" sz="1600" b="1" dirty="0" smtClean="0"/>
              <a:t>. </a:t>
            </a:r>
            <a:r>
              <a:rPr lang="ar-SA" sz="1600" b="1" dirty="0" smtClean="0"/>
              <a:t>هذا هو الهدف الطموح لهذا التكوين. تسمح درجة الليسانس المقترحة في ميكانيكا الطاقة لحامل هذه الشهادة بالتكيف بأسرع ما يمكن مع مختلف المهن المتعلقة بإنتاج وتوليد ونقل وتحويل واستخدام الطاقة. يتم استهداف مهن تكييف الهواء الصناعي، والإنتاج البارد، والتدفئة، وتكييف الهواء المنزلي، والحرارة، والطاقة الشمسية، والهيدروليكية، والطاقة الحرارية الأرضية، ومحطات طاقة الرياح، والمحركات، وما إلى ذلك من خلال هذا التكوين.</a:t>
            </a:r>
            <a:endParaRPr lang="fr-FR" sz="1600" dirty="0" smtClean="0"/>
          </a:p>
          <a:p>
            <a:pPr algn="r" rtl="1"/>
            <a:r>
              <a:rPr lang="ar-SA" sz="1600" b="1" dirty="0" smtClean="0"/>
              <a:t>بفضل التكوين الجيد في الديناميكا الحرارية والديناميكا الحرارية التطبيقية ، ونقل الحرارة ، وميكانيكا السوائل ، والآلات </a:t>
            </a:r>
            <a:r>
              <a:rPr lang="ar-SA" sz="1600" b="1" dirty="0" err="1" smtClean="0"/>
              <a:t>التوربينية</a:t>
            </a:r>
            <a:r>
              <a:rPr lang="ar-SA" sz="1600" b="1" dirty="0" smtClean="0"/>
              <a:t>، والمحركات ، والطاقات المتجددة ، وهندسة البرودة والمناخ، سيكون خريج </a:t>
            </a:r>
            <a:r>
              <a:rPr lang="ar-SA" sz="1600" b="1" dirty="0" err="1" smtClean="0"/>
              <a:t>الطاقوية</a:t>
            </a:r>
            <a:r>
              <a:rPr lang="ar-SA" sz="1600" b="1" dirty="0" smtClean="0"/>
              <a:t> قادرًا على التكيف بسهولة وبناء المهارات في جميع المهن المتعلقة بالطاقة</a:t>
            </a:r>
            <a:r>
              <a:rPr lang="fr-FR" sz="1600" b="1" dirty="0" smtClean="0"/>
              <a:t>.</a:t>
            </a:r>
            <a:r>
              <a:rPr lang="fr-FR" sz="1600" i="1" dirty="0" smtClean="0"/>
              <a:t> </a:t>
            </a:r>
            <a:endParaRPr lang="fr-FR" sz="1600" dirty="0" smtClean="0"/>
          </a:p>
          <a:p>
            <a:pPr algn="r" rtl="1"/>
            <a:r>
              <a:rPr lang="ar-DZ" sz="1600" b="1" dirty="0" smtClean="0"/>
              <a:t>      </a:t>
            </a:r>
            <a:r>
              <a:rPr lang="ar-DZ" sz="1600" b="1" u="sng" dirty="0" smtClean="0"/>
              <a:t>المهارات المستهدفة:</a:t>
            </a:r>
            <a:r>
              <a:rPr lang="ar-DZ" sz="1600" dirty="0" smtClean="0"/>
              <a:t> </a:t>
            </a:r>
            <a:endParaRPr lang="fr-FR" sz="1600" dirty="0" smtClean="0"/>
          </a:p>
          <a:p>
            <a:pPr algn="r" rtl="1"/>
            <a:r>
              <a:rPr lang="ar-SA" sz="1600" b="1" dirty="0" smtClean="0"/>
              <a:t>يعد الليسانس الأكاديمي في مجال </a:t>
            </a:r>
            <a:r>
              <a:rPr lang="ar-SA" sz="1600" b="1" dirty="0" err="1" smtClean="0"/>
              <a:t>الطاقوية</a:t>
            </a:r>
            <a:r>
              <a:rPr lang="ar-SA" sz="1600" b="1" dirty="0" smtClean="0"/>
              <a:t> تحضيرا للتكوين في </a:t>
            </a:r>
            <a:r>
              <a:rPr lang="ar-SA" sz="1600" b="1" dirty="0" err="1" smtClean="0"/>
              <a:t>الماستر</a:t>
            </a:r>
            <a:r>
              <a:rPr lang="ar-SA" sz="1600" b="1" dirty="0" smtClean="0"/>
              <a:t> في العديد من التخصصات من خلال البرنامج الغني من حيث الدروس الأساسية. من ناحية أخرى ، يعد هذا التكوين الخريج لدمج مختلف قطاعات النشاط المحتملة</a:t>
            </a:r>
            <a:r>
              <a:rPr lang="fr-FR" sz="1600" b="1" dirty="0" smtClean="0"/>
              <a:t>: </a:t>
            </a:r>
            <a:endParaRPr lang="fr-FR" sz="1600" dirty="0" smtClean="0"/>
          </a:p>
          <a:p>
            <a:pPr lvl="0" algn="r" rtl="1"/>
            <a:r>
              <a:rPr lang="ar-SA" sz="1600" b="1" dirty="0" smtClean="0"/>
              <a:t>مكاتب التصميم، تحليل الخصائص، مشورة الخبراء</a:t>
            </a:r>
            <a:endParaRPr lang="fr-FR" sz="1600" dirty="0" smtClean="0"/>
          </a:p>
          <a:p>
            <a:pPr lvl="0" algn="r" rtl="1"/>
            <a:r>
              <a:rPr lang="ar-SA" sz="1600" b="1" dirty="0" smtClean="0"/>
              <a:t>الشركات الصغيرة والمتوسطة في الصناعات الميكانيكية</a:t>
            </a:r>
            <a:endParaRPr lang="fr-FR" sz="1600" dirty="0" smtClean="0"/>
          </a:p>
          <a:p>
            <a:pPr lvl="0" algn="r" rtl="1"/>
            <a:r>
              <a:rPr lang="ar-SA" sz="1600" b="1" dirty="0" smtClean="0"/>
              <a:t> صيانة الآليات والمحركات، </a:t>
            </a:r>
            <a:r>
              <a:rPr lang="ar-SA" sz="1600" b="1" dirty="0" err="1" smtClean="0"/>
              <a:t>إلخ</a:t>
            </a:r>
            <a:r>
              <a:rPr lang="fr-FR" sz="1600" b="1" dirty="0" smtClean="0"/>
              <a:t>.</a:t>
            </a:r>
            <a:endParaRPr lang="fr-FR" sz="1600" dirty="0" smtClean="0"/>
          </a:p>
          <a:p>
            <a:pPr algn="r" rtl="1"/>
            <a:r>
              <a:rPr lang="ar-SA" sz="1600" b="1" dirty="0" smtClean="0"/>
              <a:t>    </a:t>
            </a:r>
            <a:r>
              <a:rPr lang="ar-SA" sz="1600" b="1" u="sng" dirty="0" smtClean="0"/>
              <a:t>فرص العمل</a:t>
            </a:r>
            <a:endParaRPr lang="fr-FR" sz="1600" dirty="0" smtClean="0"/>
          </a:p>
          <a:p>
            <a:pPr algn="r" rtl="1"/>
            <a:r>
              <a:rPr lang="ar-SA" sz="1600" b="1" dirty="0" smtClean="0"/>
              <a:t>يوفر التكوين في هذا التخصص فرصًا مهنية حقيقية في العديد من القطاعات ، وهي:</a:t>
            </a:r>
            <a:endParaRPr lang="fr-FR" sz="1600" dirty="0" smtClean="0"/>
          </a:p>
          <a:p>
            <a:pPr lvl="0" algn="r" rtl="1"/>
            <a:r>
              <a:rPr lang="ar-SA" sz="1600" b="1" dirty="0" smtClean="0"/>
              <a:t> نقل السوائل بكافة أنواعها (ماء ، غاز ، زيت ، ماء مضغوط)</a:t>
            </a:r>
            <a:endParaRPr lang="fr-FR" sz="1600" dirty="0" smtClean="0"/>
          </a:p>
          <a:p>
            <a:pPr lvl="0" algn="r" rtl="1"/>
            <a:r>
              <a:rPr lang="fr-FR" sz="1600" b="1" dirty="0" smtClean="0"/>
              <a:t> </a:t>
            </a:r>
            <a:r>
              <a:rPr lang="ar-SA" sz="1600" b="1" dirty="0" smtClean="0"/>
              <a:t>محطات الطاقة الحرارية</a:t>
            </a:r>
            <a:endParaRPr lang="fr-FR" sz="1600" dirty="0" smtClean="0"/>
          </a:p>
          <a:p>
            <a:pPr lvl="0" algn="r" rtl="1"/>
            <a:r>
              <a:rPr lang="fr-FR" sz="1600" b="1" dirty="0" smtClean="0"/>
              <a:t> </a:t>
            </a:r>
            <a:r>
              <a:rPr lang="ar-SA" sz="1600" b="1" dirty="0" smtClean="0"/>
              <a:t>محطات الطاقة الشمسية والهيدروليكية ومحطات الطاقة الغازية ومجموعات المحركات الحرارية</a:t>
            </a:r>
            <a:endParaRPr lang="fr-FR" sz="1600" dirty="0" smtClean="0"/>
          </a:p>
          <a:p>
            <a:pPr lvl="0" algn="r" rtl="1"/>
            <a:r>
              <a:rPr lang="ar-SA" sz="1600" b="1" dirty="0" smtClean="0"/>
              <a:t>التبريد والإنتاج والتوزيع وإسالة الغاز الطبيعي ومشتقاته</a:t>
            </a:r>
            <a:endParaRPr lang="fr-FR" sz="1600" dirty="0" smtClean="0"/>
          </a:p>
          <a:p>
            <a:pPr lvl="0" algn="r" rtl="1"/>
            <a:r>
              <a:rPr lang="fr-FR" sz="1600" b="1" dirty="0" smtClean="0"/>
              <a:t> </a:t>
            </a:r>
            <a:r>
              <a:rPr lang="ar-SA" sz="1600" b="1" dirty="0" err="1" smtClean="0"/>
              <a:t>تسييل</a:t>
            </a:r>
            <a:r>
              <a:rPr lang="ar-SA" sz="1600" b="1" dirty="0" smtClean="0"/>
              <a:t> الهواء ومكوناته للصناعة والطب</a:t>
            </a:r>
            <a:endParaRPr lang="fr-FR"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cstate="print">
            <a:lum bright="70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0"/>
            <a:ext cx="9144000" cy="6858000"/>
          </a:xfrm>
          <a:prstGeom prst="rect">
            <a:avLst/>
          </a:prstGeom>
          <a:ln w="28575">
            <a:solidFill>
              <a:schemeClr val="tx2">
                <a:lumMod val="60000"/>
                <a:lumOff val="40000"/>
              </a:schemeClr>
            </a:solidFill>
          </a:ln>
        </p:spPr>
      </p:pic>
      <p:sp>
        <p:nvSpPr>
          <p:cNvPr id="5" name="ZoneTexte 4"/>
          <p:cNvSpPr txBox="1"/>
          <p:nvPr/>
        </p:nvSpPr>
        <p:spPr>
          <a:xfrm>
            <a:off x="0" y="305772"/>
            <a:ext cx="9144000" cy="5970865"/>
          </a:xfrm>
          <a:prstGeom prst="rect">
            <a:avLst/>
          </a:prstGeom>
          <a:noFill/>
        </p:spPr>
        <p:txBody>
          <a:bodyPr wrap="square" rtlCol="0">
            <a:spAutoFit/>
          </a:bodyPr>
          <a:lstStyle/>
          <a:p>
            <a:pPr algn="r" rtl="1"/>
            <a:r>
              <a:rPr lang="ar-DZ" sz="2000" b="1" u="sng" dirty="0" smtClean="0"/>
              <a:t>7- هندسة الطرائق:</a:t>
            </a:r>
          </a:p>
          <a:p>
            <a:pPr algn="r" rtl="1"/>
            <a:r>
              <a:rPr lang="ar-DZ" sz="2000" b="1" dirty="0" smtClean="0"/>
              <a:t>                        </a:t>
            </a:r>
            <a:r>
              <a:rPr lang="ar-DZ" sz="2000" b="1" u="sng" dirty="0" smtClean="0"/>
              <a:t>التعريف </a:t>
            </a:r>
            <a:r>
              <a:rPr lang="ar-DZ" sz="2000" b="1" u="sng" dirty="0" err="1" smtClean="0"/>
              <a:t>و</a:t>
            </a:r>
            <a:r>
              <a:rPr lang="ar-DZ" sz="2000" b="1" u="sng" dirty="0" smtClean="0"/>
              <a:t> </a:t>
            </a:r>
            <a:r>
              <a:rPr lang="ar-DZ" b="1" u="sng" dirty="0" smtClean="0"/>
              <a:t>أهداف التكوين: </a:t>
            </a:r>
          </a:p>
          <a:p>
            <a:pPr algn="r" rtl="1">
              <a:lnSpc>
                <a:spcPct val="150000"/>
              </a:lnSpc>
            </a:pPr>
            <a:r>
              <a:rPr lang="ar-DZ" sz="2000" dirty="0" smtClean="0"/>
              <a:t>هندسة الطرائق هي قطاع هام في مجال العلوم والتكنولوجيا. في الواقع، هذا القطاع، الذي تطور في البداية حول الهندسة الكيميائية الأساسية، جمع مجموعة واسعة جدا من التخصصات (الهندسة الكيميائية، الهندسة البيئية، هندسة المواد، الهندسة الصيدلانية، الهندسة </a:t>
            </a:r>
            <a:r>
              <a:rPr lang="ar-DZ" sz="2000" dirty="0" err="1" smtClean="0"/>
              <a:t>الكهروكيميائية</a:t>
            </a:r>
            <a:r>
              <a:rPr lang="ar-DZ" sz="2000" dirty="0" smtClean="0"/>
              <a:t>، الطاقة الحيوية ، والأغذية الزراعية، وما إلى ذلك).</a:t>
            </a:r>
            <a:endParaRPr lang="ar-DZ" sz="2000" b="1" u="sng" dirty="0" smtClean="0"/>
          </a:p>
          <a:p>
            <a:pPr algn="r" rtl="1">
              <a:lnSpc>
                <a:spcPct val="150000"/>
              </a:lnSpc>
            </a:pPr>
            <a:r>
              <a:rPr lang="ar-DZ" dirty="0" smtClean="0"/>
              <a:t>هندسة الطرائق هي جزء أساسي من جميع العمليات الصناعية لتحويل المواد والطاقة. وتحقيقا لهذه الغاية، من الضروري تدريب الإطارات القادرين على إتقان عمليات التحول على نطاق صناعي. التكوين في هذا التخصص، يحتوي على المواد الأساسية للقطاع (الكيمياء الفيزيائية، وعمليات الوحدة، وظواهر نقل، والمفاعلات، وما إلى ذلك) هو التكوين الأساسي لجميع التخصصات من هندسة الطرائق.</a:t>
            </a:r>
          </a:p>
          <a:p>
            <a:pPr algn="r" rtl="1">
              <a:lnSpc>
                <a:spcPct val="150000"/>
              </a:lnSpc>
            </a:pPr>
            <a:r>
              <a:rPr lang="ar-DZ" b="1" dirty="0" smtClean="0"/>
              <a:t>                           </a:t>
            </a:r>
            <a:r>
              <a:rPr lang="ar-DZ" b="1" u="sng" dirty="0" smtClean="0"/>
              <a:t>المهارات المستهدفة:</a:t>
            </a:r>
            <a:endParaRPr lang="fr-FR" dirty="0" smtClean="0"/>
          </a:p>
          <a:p>
            <a:pPr algn="r" rtl="1">
              <a:lnSpc>
                <a:spcPct val="150000"/>
              </a:lnSpc>
            </a:pPr>
            <a:r>
              <a:rPr lang="ar-DZ" dirty="0" smtClean="0"/>
              <a:t>إن المهارات المكتسبة تجعل من الممكن دمج القطاعات الصناعية المختلفة (الكيميائية، الصيدلانية، </a:t>
            </a:r>
            <a:r>
              <a:rPr lang="ar-DZ" dirty="0" err="1" smtClean="0"/>
              <a:t>الكهروكيميائية</a:t>
            </a:r>
            <a:r>
              <a:rPr lang="ar-DZ" dirty="0" smtClean="0"/>
              <a:t>، الأغذية الزراعية، المواد، مستحضرات التجميل، معالجة المياه، حماية البيئة، الخ)، ولتلبية الطلب من الاحتياجات في </a:t>
            </a:r>
            <a:r>
              <a:rPr lang="ar-DZ" dirty="0" err="1" smtClean="0"/>
              <a:t>الاطارات</a:t>
            </a:r>
            <a:r>
              <a:rPr lang="ar-DZ" dirty="0" smtClean="0"/>
              <a:t> التنفيذيين الفنيين.</a:t>
            </a:r>
            <a:endParaRPr lang="fr-FR" dirty="0" smtClean="0"/>
          </a:p>
          <a:p>
            <a:endParaRPr lang="fr-FR" dirty="0"/>
          </a:p>
          <a:p>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TotalTime>
  <Words>2327</Words>
  <Application>Microsoft Office PowerPoint</Application>
  <PresentationFormat>Affichage à l'écran (4:3)</PresentationFormat>
  <Paragraphs>208</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ARIF Med</dc:creator>
  <cp:lastModifiedBy>ARIF Med</cp:lastModifiedBy>
  <cp:revision>97</cp:revision>
  <dcterms:created xsi:type="dcterms:W3CDTF">2017-01-23T02:14:35Z</dcterms:created>
  <dcterms:modified xsi:type="dcterms:W3CDTF">2023-07-19T23:34:07Z</dcterms:modified>
</cp:coreProperties>
</file>