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87" r:id="rId16"/>
    <p:sldId id="266" r:id="rId17"/>
    <p:sldId id="267" r:id="rId18"/>
    <p:sldId id="288" r:id="rId19"/>
    <p:sldId id="268" r:id="rId20"/>
    <p:sldId id="269" r:id="rId21"/>
    <p:sldId id="272" r:id="rId22"/>
    <p:sldId id="271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837-6D63-47D8-A430-BF85A29B3757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71C0-25FF-4141-AF8F-9DA86448B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837-6D63-47D8-A430-BF85A29B3757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71C0-25FF-4141-AF8F-9DA86448B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837-6D63-47D8-A430-BF85A29B3757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71C0-25FF-4141-AF8F-9DA86448B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837-6D63-47D8-A430-BF85A29B3757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71C0-25FF-4141-AF8F-9DA86448B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837-6D63-47D8-A430-BF85A29B3757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71C0-25FF-4141-AF8F-9DA86448B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837-6D63-47D8-A430-BF85A29B3757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71C0-25FF-4141-AF8F-9DA86448B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837-6D63-47D8-A430-BF85A29B3757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71C0-25FF-4141-AF8F-9DA86448B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837-6D63-47D8-A430-BF85A29B3757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71C0-25FF-4141-AF8F-9DA86448B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837-6D63-47D8-A430-BF85A29B3757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71C0-25FF-4141-AF8F-9DA86448B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837-6D63-47D8-A430-BF85A29B3757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71C0-25FF-4141-AF8F-9DA86448B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837-6D63-47D8-A430-BF85A29B3757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71C0-25FF-4141-AF8F-9DA86448B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7837-6D63-47D8-A430-BF85A29B3757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71C0-25FF-4141-AF8F-9DA86448B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profile.php?id=10008745805646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univgharelec201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mi.ghardai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profile.php?id=10006430740337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profile.php?id=10008774411752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8596" y="214290"/>
            <a:ext cx="8286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200" b="1" dirty="0"/>
              <a:t>الجمهورية الجزائرية الديمقراطية الشعبية</a:t>
            </a:r>
          </a:p>
          <a:p>
            <a:pPr algn="ctr"/>
            <a:r>
              <a:rPr lang="ar-DZ" sz="3200" b="1" dirty="0" smtClean="0"/>
              <a:t>وزارة </a:t>
            </a:r>
            <a:r>
              <a:rPr lang="ar-DZ" sz="3200" b="1" dirty="0"/>
              <a:t>التعليم العالي والبحث </a:t>
            </a:r>
            <a:r>
              <a:rPr lang="ar-DZ" sz="3200" b="1" dirty="0" smtClean="0"/>
              <a:t>العلمي</a:t>
            </a:r>
            <a:endParaRPr lang="fr-FR" sz="3200" b="1" dirty="0" smtClean="0"/>
          </a:p>
          <a:p>
            <a:pPr algn="ctr"/>
            <a:r>
              <a:rPr lang="ar-DZ" sz="3200" b="1" dirty="0" smtClean="0"/>
              <a:t>جــــــــــــــــامعة </a:t>
            </a:r>
            <a:r>
              <a:rPr lang="ar-DZ" sz="3200" b="1" dirty="0" err="1" smtClean="0"/>
              <a:t>غــــــردايــــة</a:t>
            </a:r>
            <a:endParaRPr lang="ar-DZ" sz="3200" b="1" dirty="0" smtClean="0"/>
          </a:p>
          <a:p>
            <a:pPr algn="ctr"/>
            <a:r>
              <a:rPr lang="ar-DZ" sz="3200" b="1" dirty="0" smtClean="0"/>
              <a:t>كلية العلوم والتكنولوجيا</a:t>
            </a:r>
          </a:p>
        </p:txBody>
      </p:sp>
      <p:pic>
        <p:nvPicPr>
          <p:cNvPr id="5" name="Image 4" descr="F:\Logo 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117634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F:\Logo 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378" y="428604"/>
            <a:ext cx="117634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85720" y="2535318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800" b="1" dirty="0" smtClean="0"/>
              <a:t> نظام ل </a:t>
            </a:r>
            <a:r>
              <a:rPr lang="ar-DZ" sz="4800" b="1" dirty="0"/>
              <a:t>م </a:t>
            </a:r>
            <a:r>
              <a:rPr lang="ar-DZ" sz="4800" b="1" dirty="0" err="1" smtClean="0"/>
              <a:t>د</a:t>
            </a:r>
            <a:r>
              <a:rPr lang="ar-DZ" sz="4800" b="1" dirty="0" smtClean="0"/>
              <a:t> على ضوء القرار 171</a:t>
            </a:r>
            <a:endParaRPr lang="ar-DZ" sz="4800" b="1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786314" y="550070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الأستاذ: عريف محمد</a:t>
            </a:r>
          </a:p>
          <a:p>
            <a:pPr algn="r"/>
            <a:r>
              <a:rPr lang="ar-DZ" b="1" dirty="0" smtClean="0"/>
              <a:t>نائب عميد كلية العلوم والتكنولوجيا</a:t>
            </a:r>
          </a:p>
          <a:p>
            <a:pPr algn="r"/>
            <a:r>
              <a:rPr lang="ar-DZ" b="1" dirty="0" smtClean="0"/>
              <a:t>مكلف بالدراسات والمسائل المرتبطة بالطلبة</a:t>
            </a:r>
            <a:endParaRPr lang="fr-FR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94" y="3357562"/>
            <a:ext cx="88011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71414"/>
            <a:ext cx="87868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4- طريقة التعليم في نظام </a:t>
            </a:r>
            <a:r>
              <a:rPr lang="ar-DZ" b="1" dirty="0" err="1" smtClean="0"/>
              <a:t>ل</a:t>
            </a:r>
            <a:r>
              <a:rPr lang="ar-DZ" b="1" dirty="0" smtClean="0"/>
              <a:t>.م.د</a:t>
            </a:r>
          </a:p>
          <a:p>
            <a:pPr algn="r" rtl="1"/>
            <a:r>
              <a:rPr lang="ar-DZ" b="1" dirty="0" smtClean="0"/>
              <a:t>المحاضرات (الدروس، </a:t>
            </a:r>
            <a:r>
              <a:rPr lang="fr-FR" b="1" dirty="0" smtClean="0"/>
              <a:t>Cours</a:t>
            </a:r>
            <a:r>
              <a:rPr lang="ar-DZ" b="1" dirty="0" smtClean="0"/>
              <a:t>): تضمن المحاضرات تعليما إجباريا أو اختياريا</a:t>
            </a:r>
          </a:p>
          <a:p>
            <a:pPr algn="r" rtl="1"/>
            <a:r>
              <a:rPr lang="ar-DZ" b="1" dirty="0" smtClean="0"/>
              <a:t>الأعمال الموجهة </a:t>
            </a:r>
            <a:r>
              <a:rPr lang="fr-FR" b="1" dirty="0" smtClean="0"/>
              <a:t>TD</a:t>
            </a:r>
            <a:r>
              <a:rPr lang="ar-DZ" b="1" dirty="0" smtClean="0"/>
              <a:t>: تضمن شرح الدروس وتكوين على شكل سلاسل تمارين</a:t>
            </a:r>
          </a:p>
          <a:p>
            <a:pPr algn="r" rtl="1"/>
            <a:r>
              <a:rPr lang="ar-DZ" b="1" dirty="0" smtClean="0"/>
              <a:t>الأعمال التطبيقية </a:t>
            </a:r>
            <a:r>
              <a:rPr lang="fr-FR" b="1" dirty="0" smtClean="0"/>
              <a:t>TP</a:t>
            </a:r>
            <a:r>
              <a:rPr lang="ar-DZ" b="1" dirty="0" smtClean="0"/>
              <a:t>: تضمن تكوينا تطبيقيا لما تم دراسته في الدروس والأعمال الموجهة.</a:t>
            </a:r>
          </a:p>
          <a:p>
            <a:pPr algn="r" rtl="1"/>
            <a:endParaRPr lang="ar-DZ" b="1" dirty="0" smtClean="0"/>
          </a:p>
          <a:p>
            <a:pPr algn="r" rtl="1"/>
            <a:endParaRPr lang="ar-DZ" b="1" dirty="0" smtClean="0"/>
          </a:p>
          <a:p>
            <a:pPr algn="r" rtl="1"/>
            <a:endParaRPr lang="ar-DZ" b="1" dirty="0" smtClean="0"/>
          </a:p>
          <a:p>
            <a:pPr algn="r" rtl="1"/>
            <a:endParaRPr lang="ar-DZ" b="1" dirty="0" smtClean="0"/>
          </a:p>
          <a:p>
            <a:pPr algn="r" rtl="1"/>
            <a:endParaRPr lang="ar-DZ" b="1" dirty="0" smtClean="0"/>
          </a:p>
          <a:p>
            <a:pPr algn="r" rtl="1"/>
            <a:endParaRPr lang="ar-DZ" b="1" dirty="0" smtClean="0"/>
          </a:p>
          <a:p>
            <a:pPr algn="r" rtl="1"/>
            <a:endParaRPr lang="ar-DZ" b="1" dirty="0" smtClean="0"/>
          </a:p>
          <a:p>
            <a:pPr algn="r" rtl="1"/>
            <a:endParaRPr lang="ar-DZ" b="1" dirty="0" smtClean="0"/>
          </a:p>
          <a:p>
            <a:pPr algn="r" rtl="1"/>
            <a:endParaRPr lang="ar-DZ" b="1" dirty="0" smtClean="0"/>
          </a:p>
          <a:p>
            <a:pPr algn="r" rtl="1"/>
            <a:r>
              <a:rPr lang="ar-DZ" b="1" dirty="0" smtClean="0"/>
              <a:t>    </a:t>
            </a:r>
            <a:endParaRPr lang="ar-DZ" dirty="0" smtClean="0"/>
          </a:p>
          <a:p>
            <a:pPr algn="r" rtl="1"/>
            <a:endParaRPr lang="ar-DZ" dirty="0" smtClean="0"/>
          </a:p>
          <a:p>
            <a:pPr algn="r" rtl="1"/>
            <a:r>
              <a:rPr lang="ar-DZ" b="1" dirty="0" smtClean="0"/>
              <a:t>5- وحدات التعليم في نظام </a:t>
            </a:r>
            <a:r>
              <a:rPr lang="ar-DZ" b="1" dirty="0" err="1" smtClean="0"/>
              <a:t>ل</a:t>
            </a:r>
            <a:r>
              <a:rPr lang="ar-DZ" b="1" dirty="0" smtClean="0"/>
              <a:t>.م.د </a:t>
            </a:r>
          </a:p>
          <a:p>
            <a:pPr algn="r" rtl="1"/>
            <a:endParaRPr lang="ar-DZ" b="1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7" y="4576783"/>
            <a:ext cx="9001155" cy="228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7" y="1333507"/>
            <a:ext cx="9001155" cy="273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314" y="-24"/>
            <a:ext cx="87868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6- السداسي :</a:t>
            </a:r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r>
              <a:rPr lang="ar-DZ" b="1" dirty="0" smtClean="0"/>
              <a:t>7- ما هو الرصيد:</a:t>
            </a:r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r>
              <a:rPr lang="ar-DZ" b="1" dirty="0" smtClean="0"/>
              <a:t>8- خصائص الرصيد:  </a:t>
            </a:r>
            <a:endParaRPr lang="fr-FR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9144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57859"/>
            <a:ext cx="9144000" cy="130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8" y="22846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8- ما </a:t>
            </a:r>
            <a:r>
              <a:rPr lang="ar-DZ" b="1" dirty="0"/>
              <a:t>هو الفرق بين </a:t>
            </a:r>
            <a:r>
              <a:rPr lang="ar-DZ" b="1" dirty="0" smtClean="0"/>
              <a:t>الأرصدة والعلامات </a:t>
            </a:r>
            <a:r>
              <a:rPr lang="ar-DZ" b="1" dirty="0"/>
              <a:t>؟</a:t>
            </a:r>
          </a:p>
          <a:p>
            <a:pPr algn="r"/>
            <a:r>
              <a:rPr lang="ar-DZ" dirty="0"/>
              <a:t>یجب أن لا </a:t>
            </a:r>
            <a:r>
              <a:rPr lang="ar-DZ" dirty="0" err="1"/>
              <a:t>یلتبس</a:t>
            </a:r>
            <a:r>
              <a:rPr lang="ar-DZ" dirty="0"/>
              <a:t> مفهوم الأرصدة </a:t>
            </a:r>
            <a:r>
              <a:rPr lang="ar-DZ" dirty="0" smtClean="0"/>
              <a:t>ومفهوم العلامات</a:t>
            </a:r>
            <a:r>
              <a:rPr lang="ar-DZ" dirty="0"/>
              <a:t>.</a:t>
            </a:r>
          </a:p>
          <a:p>
            <a:pPr algn="r"/>
            <a:r>
              <a:rPr lang="ar-DZ" dirty="0" smtClean="0"/>
              <a:t>الأرصدة </a:t>
            </a:r>
            <a:r>
              <a:rPr lang="ar-DZ" dirty="0"/>
              <a:t>تعبر عن حجم العمل المطلوب </a:t>
            </a:r>
            <a:r>
              <a:rPr lang="ar-DZ" dirty="0" smtClean="0"/>
              <a:t>في حين </a:t>
            </a:r>
            <a:r>
              <a:rPr lang="ar-DZ" dirty="0"/>
              <a:t>أن العلامات تشهد على نوعية </a:t>
            </a:r>
            <a:r>
              <a:rPr lang="ar-DZ" dirty="0" smtClean="0"/>
              <a:t>النتائج التي </a:t>
            </a:r>
            <a:r>
              <a:rPr lang="ar-DZ" dirty="0"/>
              <a:t>حصل عليها الطالب. یحصل </a:t>
            </a:r>
            <a:r>
              <a:rPr lang="ar-DZ" dirty="0" smtClean="0"/>
              <a:t>الطالب على </a:t>
            </a:r>
            <a:r>
              <a:rPr lang="ar-DZ" dirty="0"/>
              <a:t>أرصدة وحدة تعليم ما أو مادة </a:t>
            </a:r>
            <a:r>
              <a:rPr lang="ar-DZ" dirty="0" smtClean="0"/>
              <a:t>عندما یلبي </a:t>
            </a:r>
            <a:r>
              <a:rPr lang="ar-DZ" dirty="0"/>
              <a:t>شروط التقييم الخاصة بوحدة </a:t>
            </a:r>
            <a:r>
              <a:rPr lang="ar-DZ" dirty="0" smtClean="0"/>
              <a:t>التعليم هذه</a:t>
            </a:r>
            <a:endParaRPr lang="ar-DZ" dirty="0"/>
          </a:p>
          <a:p>
            <a:pPr algn="r"/>
            <a:endParaRPr lang="ar-DZ" dirty="0" smtClean="0"/>
          </a:p>
          <a:p>
            <a:pPr algn="r"/>
            <a:r>
              <a:rPr lang="ar-DZ" b="1" dirty="0" smtClean="0"/>
              <a:t>9- تصاميم </a:t>
            </a:r>
            <a:r>
              <a:rPr lang="ar-DZ" b="1" dirty="0"/>
              <a:t>تنظيم الليسانس</a:t>
            </a:r>
          </a:p>
          <a:p>
            <a:pPr algn="r"/>
            <a:r>
              <a:rPr lang="fr-FR" dirty="0" smtClean="0"/>
              <a:t>: </a:t>
            </a:r>
            <a:r>
              <a:rPr lang="ar-DZ" dirty="0"/>
              <a:t>بصفة عامة، يتضمن التكوين لأجل الحصول على شهادة الليسانس 3 مراحل</a:t>
            </a:r>
          </a:p>
          <a:p>
            <a:pPr algn="r"/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399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91440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42852"/>
            <a:ext cx="9001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10- تصاميم </a:t>
            </a:r>
            <a:r>
              <a:rPr lang="ar-DZ" b="1" dirty="0"/>
              <a:t>تنظيم </a:t>
            </a:r>
            <a:r>
              <a:rPr lang="ar-DZ" b="1" dirty="0" err="1"/>
              <a:t>الماست</a:t>
            </a:r>
            <a:r>
              <a:rPr lang="ar-DZ" dirty="0" err="1"/>
              <a:t>ر</a:t>
            </a:r>
            <a:endParaRPr lang="ar-DZ" dirty="0"/>
          </a:p>
          <a:p>
            <a:pPr algn="r"/>
            <a:r>
              <a:rPr lang="ar-DZ" dirty="0" smtClean="0"/>
              <a:t>بصفة </a:t>
            </a:r>
            <a:r>
              <a:rPr lang="ar-DZ" dirty="0"/>
              <a:t>عامة، يتضمن التكوين لأجل الحصول على شهادة </a:t>
            </a:r>
            <a:r>
              <a:rPr lang="ar-DZ" dirty="0" err="1"/>
              <a:t>الماستر</a:t>
            </a:r>
            <a:r>
              <a:rPr lang="ar-DZ" dirty="0"/>
              <a:t> </a:t>
            </a:r>
            <a:r>
              <a:rPr lang="ar-DZ" dirty="0" smtClean="0"/>
              <a:t>مرحلتين</a:t>
            </a:r>
          </a:p>
          <a:p>
            <a:pPr algn="r"/>
            <a:endParaRPr lang="ar-DZ" dirty="0"/>
          </a:p>
          <a:p>
            <a:pPr algn="r"/>
            <a:endParaRPr lang="ar-DZ" dirty="0" smtClean="0"/>
          </a:p>
          <a:p>
            <a:pPr algn="r"/>
            <a:endParaRPr lang="ar-DZ" dirty="0"/>
          </a:p>
          <a:p>
            <a:pPr algn="r"/>
            <a:endParaRPr lang="ar-DZ" dirty="0" smtClean="0"/>
          </a:p>
          <a:p>
            <a:pPr algn="r"/>
            <a:endParaRPr lang="ar-DZ" dirty="0"/>
          </a:p>
          <a:p>
            <a:pPr algn="r"/>
            <a:endParaRPr lang="ar-DZ" dirty="0" smtClean="0"/>
          </a:p>
          <a:p>
            <a:pPr algn="r"/>
            <a:endParaRPr lang="ar-DZ" dirty="0"/>
          </a:p>
          <a:p>
            <a:pPr algn="r"/>
            <a:r>
              <a:rPr lang="ar-DZ" b="1" dirty="0" smtClean="0"/>
              <a:t>11- وزن </a:t>
            </a:r>
            <a:r>
              <a:rPr lang="ar-DZ" b="1" dirty="0"/>
              <a:t>وحدات </a:t>
            </a:r>
            <a:r>
              <a:rPr lang="ar-DZ" b="1" dirty="0" smtClean="0"/>
              <a:t>التعليم</a:t>
            </a:r>
            <a:endParaRPr lang="ar-DZ" b="1" dirty="0"/>
          </a:p>
          <a:p>
            <a:pPr algn="r"/>
            <a:r>
              <a:rPr lang="ar-DZ" dirty="0"/>
              <a:t>حسب أهداف التكوين، وبصفة عامة يتبع وزن وحدات التعليم المتعلقة بمسلك ما، البيانات الآتية</a:t>
            </a:r>
          </a:p>
          <a:p>
            <a:pPr algn="r"/>
            <a:r>
              <a:rPr lang="ar-DZ" dirty="0" smtClean="0"/>
              <a:t> </a:t>
            </a:r>
            <a:endParaRPr lang="ar-D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3428"/>
            <a:ext cx="9144000" cy="173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3214686"/>
            <a:ext cx="88201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143636" y="4786322"/>
            <a:ext cx="192882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110189" y="4846743"/>
            <a:ext cx="192882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1406" y="4835726"/>
            <a:ext cx="192882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215074" y="4786322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dirty="0" smtClean="0"/>
              <a:t>60% من الحجم الساعي للسداسي وهو نفس الوزن من مجموع الأرصدة للسداسي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143240" y="4809192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dirty="0" smtClean="0"/>
              <a:t>30% من الحجم الساعي للسداسي وهو نفس الوزن من مجموع الأرصدة للسداسي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42844" y="4857760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dirty="0" smtClean="0"/>
              <a:t>10% من الحجم الساعي للسداسي وهو نفس الوزن من مجموع الأرصدة للسداسي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44" y="142852"/>
            <a:ext cx="88583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12- التقييم </a:t>
            </a:r>
            <a:r>
              <a:rPr lang="ar-DZ" b="1" dirty="0" err="1" smtClean="0"/>
              <a:t>و</a:t>
            </a:r>
            <a:r>
              <a:rPr lang="ar-DZ" b="1" dirty="0" smtClean="0"/>
              <a:t> المؤهلات:</a:t>
            </a:r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r>
              <a:rPr lang="ar-DZ" b="1" dirty="0" smtClean="0"/>
              <a:t>12-1- المراقبة المستمرة:</a:t>
            </a:r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r>
              <a:rPr lang="ar-DZ" b="1" dirty="0" smtClean="0"/>
              <a:t>12-2- امتحان نهاية السداسي والاستدراك: </a:t>
            </a:r>
          </a:p>
          <a:p>
            <a:pPr algn="r"/>
            <a:r>
              <a:rPr lang="ar-DZ" b="1" dirty="0" smtClean="0"/>
              <a:t> </a:t>
            </a:r>
            <a:r>
              <a:rPr lang="ar-DZ" dirty="0" smtClean="0"/>
              <a:t> </a:t>
            </a:r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9297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857365"/>
            <a:ext cx="90011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5966" y="3203669"/>
            <a:ext cx="364333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585" y="4643447"/>
            <a:ext cx="646747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1"/>
            <a:ext cx="7500959" cy="19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90011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94" y="47629"/>
            <a:ext cx="9000000" cy="666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06" y="-71462"/>
            <a:ext cx="9001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12-4- الاستدراك:</a:t>
            </a:r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endParaRPr lang="ar-DZ" b="1" dirty="0"/>
          </a:p>
          <a:p>
            <a:pPr algn="r"/>
            <a:endParaRPr lang="ar-DZ" b="1" dirty="0" smtClean="0"/>
          </a:p>
          <a:p>
            <a:pPr algn="r"/>
            <a:r>
              <a:rPr lang="ar-DZ" b="1" dirty="0" smtClean="0"/>
              <a:t> </a:t>
            </a:r>
            <a:endParaRPr lang="fr-FR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09566"/>
            <a:ext cx="9001156" cy="19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9144000" cy="321468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00298" y="139463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13- التدرج في الدراسة: </a:t>
            </a:r>
          </a:p>
          <a:p>
            <a:pPr algn="r"/>
            <a:r>
              <a:rPr lang="ar-DZ" b="1" dirty="0" smtClean="0"/>
              <a:t>13-1- الانتقال من السنة الأولى إلى السنة الثانية ليسانس: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42844" y="714356"/>
            <a:ext cx="8858312" cy="3500462"/>
            <a:chOff x="142844" y="857232"/>
            <a:chExt cx="8858312" cy="371477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4" y="857232"/>
              <a:ext cx="8858312" cy="37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ZoneTexte 6"/>
            <p:cNvSpPr txBox="1"/>
            <p:nvPr/>
          </p:nvSpPr>
          <p:spPr>
            <a:xfrm>
              <a:off x="8215338" y="3643314"/>
              <a:ext cx="642942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ar-DZ" sz="2000" b="1" dirty="0" smtClean="0">
                  <a:solidFill>
                    <a:schemeClr val="bg1"/>
                  </a:solidFill>
                </a:rPr>
                <a:t>45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282612" y="3283876"/>
              <a:ext cx="432000" cy="28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ar-DZ" sz="1600" dirty="0" smtClean="0"/>
                <a:t>75</a:t>
              </a:r>
              <a:endParaRPr lang="fr-FR" sz="1600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143381"/>
            <a:ext cx="914399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13-2- الانتقال من السنة الثانية إلى السنة الثالثة ليسانس: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71406" y="447673"/>
            <a:ext cx="9001156" cy="3624269"/>
            <a:chOff x="71406" y="447673"/>
            <a:chExt cx="9001156" cy="3624269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47673"/>
              <a:ext cx="9001156" cy="3624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ZoneTexte 4"/>
            <p:cNvSpPr txBox="1"/>
            <p:nvPr/>
          </p:nvSpPr>
          <p:spPr>
            <a:xfrm>
              <a:off x="4572000" y="2604934"/>
              <a:ext cx="468000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ar-DZ" sz="1200" b="1" dirty="0" smtClean="0"/>
                <a:t>105</a:t>
              </a:r>
              <a:endParaRPr lang="fr-FR" sz="1200" b="1" dirty="0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214291"/>
            <a:ext cx="864399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b="1" dirty="0" smtClean="0"/>
              <a:t>نبذة تاريخية: أنشأت كلية العلوم </a:t>
            </a:r>
            <a:r>
              <a:rPr lang="ar-DZ" b="1" dirty="0" err="1" smtClean="0"/>
              <a:t>و</a:t>
            </a:r>
            <a:r>
              <a:rPr lang="ar-DZ" b="1" dirty="0" smtClean="0"/>
              <a:t> التكنولوجيا بموجب القرار الوزاري رقم 12-248 المؤرخ في 14 رجب 1433هـ الموافق لـ 04 جوان 2012م والمتضمن إنشاء جامعة </a:t>
            </a:r>
            <a:r>
              <a:rPr lang="ar-DZ" b="1" dirty="0" err="1" smtClean="0"/>
              <a:t>غرداية</a:t>
            </a:r>
            <a:r>
              <a:rPr lang="ar-DZ" b="1" dirty="0" smtClean="0"/>
              <a:t>.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214282" y="1428736"/>
            <a:ext cx="8715436" cy="3857652"/>
            <a:chOff x="214282" y="1214422"/>
            <a:chExt cx="8715436" cy="3857652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071802" y="1214422"/>
              <a:ext cx="3000396" cy="7143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071802" y="1324261"/>
              <a:ext cx="2928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2400" dirty="0" smtClean="0"/>
                <a:t>كلية العلوم والتكنولوجيا </a:t>
              </a:r>
              <a:endParaRPr lang="fr-FR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72330" y="2214554"/>
              <a:ext cx="1857388" cy="6429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00628" y="2214554"/>
              <a:ext cx="1857388" cy="6429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57422" y="2214554"/>
              <a:ext cx="1857388" cy="6429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4282" y="2214554"/>
              <a:ext cx="1857388" cy="6429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14744" y="3571876"/>
              <a:ext cx="1857388" cy="6429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12"/>
            <p:cNvCxnSpPr>
              <a:stCxn id="5" idx="2"/>
              <a:endCxn id="11" idx="0"/>
            </p:cNvCxnSpPr>
            <p:nvPr/>
          </p:nvCxnSpPr>
          <p:spPr>
            <a:xfrm rot="16200000" flipH="1">
              <a:off x="3750463" y="2750339"/>
              <a:ext cx="16430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1142976" y="2003988"/>
              <a:ext cx="685804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>
              <a:endCxn id="7" idx="0"/>
            </p:cNvCxnSpPr>
            <p:nvPr/>
          </p:nvCxnSpPr>
          <p:spPr>
            <a:xfrm rot="5400000">
              <a:off x="7911024" y="2090240"/>
              <a:ext cx="18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>
              <a:off x="5840116" y="2089446"/>
              <a:ext cx="18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>
              <a:off x="3123884" y="2089446"/>
              <a:ext cx="18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1053770" y="2089446"/>
              <a:ext cx="18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7143768" y="2214554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 smtClean="0"/>
                <a:t>قسم الرياضيات والإعلام الآلي 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072066" y="2214554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 smtClean="0"/>
                <a:t>قسم الري والهندسة المدنية </a:t>
              </a:r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428860" y="2345288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 smtClean="0"/>
                <a:t>قسم هندسة الطرائق 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85720" y="2214554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 smtClean="0"/>
                <a:t>قسم الآلية </a:t>
              </a:r>
              <a:r>
                <a:rPr lang="ar-DZ" dirty="0" err="1" smtClean="0"/>
                <a:t>و</a:t>
              </a:r>
              <a:r>
                <a:rPr lang="ar-DZ" dirty="0" smtClean="0"/>
                <a:t> </a:t>
              </a:r>
              <a:r>
                <a:rPr lang="ar-DZ" dirty="0" err="1" smtClean="0"/>
                <a:t>الكهروميكانيك</a:t>
              </a:r>
              <a:r>
                <a:rPr lang="ar-DZ" dirty="0" smtClean="0"/>
                <a:t> </a:t>
              </a:r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786182" y="3568487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 smtClean="0"/>
                <a:t>جذع مشترك علوم وتكنولوجيا</a:t>
              </a:r>
              <a:endParaRPr lang="fr-FR" dirty="0"/>
            </a:p>
          </p:txBody>
        </p:sp>
        <p:cxnSp>
          <p:nvCxnSpPr>
            <p:cNvPr id="27" name="Connecteur droit 26"/>
            <p:cNvCxnSpPr/>
            <p:nvPr/>
          </p:nvCxnSpPr>
          <p:spPr>
            <a:xfrm rot="5400000">
              <a:off x="8143900" y="3357562"/>
              <a:ext cx="100013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10800000">
              <a:off x="8429652" y="3357562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10800000">
              <a:off x="8429652" y="38560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7105381" y="3187316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 smtClean="0"/>
                <a:t>الرياضيات</a:t>
              </a:r>
              <a:endParaRPr lang="fr-FR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081509" y="3658542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 smtClean="0"/>
                <a:t>الإعلام الآلي </a:t>
              </a:r>
              <a:endParaRPr lang="fr-FR" dirty="0"/>
            </a:p>
          </p:txBody>
        </p:sp>
        <p:cxnSp>
          <p:nvCxnSpPr>
            <p:cNvPr id="34" name="Connecteur droit 33"/>
            <p:cNvCxnSpPr>
              <a:stCxn id="9" idx="2"/>
            </p:cNvCxnSpPr>
            <p:nvPr/>
          </p:nvCxnSpPr>
          <p:spPr>
            <a:xfrm rot="5400000">
              <a:off x="3178959" y="2964653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2615804" y="3054332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 smtClean="0"/>
                <a:t>كل تخصصات مهندس</a:t>
              </a:r>
              <a:endParaRPr lang="fr-FR" dirty="0"/>
            </a:p>
          </p:txBody>
        </p:sp>
        <p:cxnSp>
          <p:nvCxnSpPr>
            <p:cNvPr id="37" name="Connecteur droit 36"/>
            <p:cNvCxnSpPr/>
            <p:nvPr/>
          </p:nvCxnSpPr>
          <p:spPr>
            <a:xfrm rot="5400000">
              <a:off x="1419549" y="3330192"/>
              <a:ext cx="100013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10800000">
              <a:off x="1705301" y="3330192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10800000">
              <a:off x="1705301" y="382867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381030" y="3159946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 smtClean="0"/>
                <a:t>علوم المادة </a:t>
              </a:r>
              <a:endParaRPr lang="fr-FR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57158" y="3631172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 smtClean="0"/>
                <a:t>طاقات متجددة</a:t>
              </a:r>
              <a:endParaRPr lang="fr-FR" dirty="0"/>
            </a:p>
          </p:txBody>
        </p:sp>
        <p:cxnSp>
          <p:nvCxnSpPr>
            <p:cNvPr id="42" name="Connecteur droit 41"/>
            <p:cNvCxnSpPr/>
            <p:nvPr/>
          </p:nvCxnSpPr>
          <p:spPr>
            <a:xfrm rot="5400000">
              <a:off x="4492213" y="4336064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3884990" y="4425743"/>
              <a:ext cx="1428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 smtClean="0"/>
                <a:t>جذع مشترك علوم وتكنولوجيا</a:t>
              </a:r>
              <a:endParaRPr lang="fr-FR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90011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929058" y="11969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800" b="1" u="sng" dirty="0" smtClean="0"/>
              <a:t>هــــــــــــــــــــــــــــــــــــــــــــام</a:t>
            </a:r>
            <a:endParaRPr lang="fr-FR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9144000" cy="407196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4"/>
            <a:ext cx="9144001" cy="55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538163"/>
            <a:ext cx="8929718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21429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15- التقييم: </a:t>
            </a:r>
          </a:p>
          <a:p>
            <a:pPr algn="r" rtl="1"/>
            <a:r>
              <a:rPr lang="ar-DZ" b="1" dirty="0" smtClean="0"/>
              <a:t>15-1- تقييم الأعمال الموجهة: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1537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85720" y="3500438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15-2- تقييم الأعمال التطبيقية: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81439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3999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0002" y="21429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16- حساب المعدل: </a:t>
            </a:r>
          </a:p>
          <a:p>
            <a:pPr algn="r" rtl="1"/>
            <a:r>
              <a:rPr lang="ar-DZ" b="1" dirty="0" smtClean="0"/>
              <a:t>16-1- معدل المادة </a:t>
            </a:r>
            <a:r>
              <a:rPr lang="en-US" b="1" dirty="0" smtClean="0"/>
              <a:t>(Moy Module)</a:t>
            </a:r>
            <a:r>
              <a:rPr lang="ar-DZ" b="1" dirty="0" smtClean="0"/>
              <a:t>:</a:t>
            </a:r>
            <a:endParaRPr lang="fr-FR" b="1" dirty="0" smtClean="0"/>
          </a:p>
          <a:p>
            <a:pPr algn="ctr" rtl="1"/>
            <a:r>
              <a:rPr lang="fr-FR" b="1" dirty="0" err="1" smtClean="0"/>
              <a:t>Moy</a:t>
            </a:r>
            <a:r>
              <a:rPr lang="fr-FR" b="1" dirty="0" smtClean="0"/>
              <a:t> Module = (0.4*TD) + (0.6*Examen)</a:t>
            </a:r>
          </a:p>
          <a:p>
            <a:pPr algn="ctr" rtl="1"/>
            <a:r>
              <a:rPr lang="ar-DZ" b="1" dirty="0" smtClean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21442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16-2- معدل الوحدة</a:t>
            </a:r>
            <a:r>
              <a:rPr lang="fr-FR" b="1" dirty="0" smtClean="0"/>
              <a:t>  </a:t>
            </a:r>
            <a:r>
              <a:rPr lang="ar-DZ" b="1" dirty="0" smtClean="0"/>
              <a:t> </a:t>
            </a:r>
            <a:r>
              <a:rPr lang="fr-FR" b="1" dirty="0" smtClean="0"/>
              <a:t>(</a:t>
            </a:r>
            <a:r>
              <a:rPr lang="fr-FR" b="1" dirty="0" err="1" smtClean="0"/>
              <a:t>Moy</a:t>
            </a:r>
            <a:r>
              <a:rPr lang="fr-FR" b="1" dirty="0" smtClean="0"/>
              <a:t> Unité)</a:t>
            </a:r>
            <a:r>
              <a:rPr lang="ar-DZ" b="1" dirty="0" smtClean="0"/>
              <a:t>: </a:t>
            </a:r>
          </a:p>
          <a:p>
            <a:pPr algn="r" rtl="1"/>
            <a:endParaRPr lang="fr-FR" b="1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285860"/>
            <a:ext cx="3714776" cy="809628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914403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5720" y="214290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16-3- معدل السداسي </a:t>
            </a:r>
            <a:r>
              <a:rPr lang="fr-FR" b="1" dirty="0" smtClean="0"/>
              <a:t>(</a:t>
            </a:r>
            <a:r>
              <a:rPr lang="fr-FR" b="1" dirty="0" err="1" smtClean="0"/>
              <a:t>Moy</a:t>
            </a:r>
            <a:r>
              <a:rPr lang="fr-FR" b="1" dirty="0" smtClean="0"/>
              <a:t> Semestre)</a:t>
            </a:r>
            <a:r>
              <a:rPr lang="ar-DZ" b="1" dirty="0" smtClean="0"/>
              <a:t>: </a:t>
            </a:r>
            <a:endParaRPr lang="fr-FR" b="1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5423" y="690546"/>
            <a:ext cx="3505205" cy="809628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9144000" cy="31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44" y="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16-4- المعدل السنوي العام </a:t>
            </a:r>
            <a:r>
              <a:rPr lang="fr-FR" b="1" dirty="0" smtClean="0"/>
              <a:t>(</a:t>
            </a:r>
            <a:r>
              <a:rPr lang="fr-FR" b="1" dirty="0" err="1" smtClean="0"/>
              <a:t>Moy</a:t>
            </a:r>
            <a:r>
              <a:rPr lang="fr-FR" b="1" dirty="0" smtClean="0"/>
              <a:t> Annuelle générale)</a:t>
            </a:r>
            <a:r>
              <a:rPr lang="ar-DZ" b="1" dirty="0" smtClean="0"/>
              <a:t>:  </a:t>
            </a:r>
            <a:endParaRPr lang="fr-FR" b="1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0042"/>
            <a:ext cx="6143668" cy="1000132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35" y="1485924"/>
            <a:ext cx="9129665" cy="451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57158" y="6000768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dirty="0" smtClean="0"/>
              <a:t>القرار الوزاري 711  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399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42844" y="21429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17- معدل الترتيب </a:t>
            </a:r>
            <a:r>
              <a:rPr lang="fr-FR" b="1" dirty="0" smtClean="0"/>
              <a:t>(</a:t>
            </a:r>
            <a:r>
              <a:rPr lang="fr-FR" b="1" dirty="0" err="1" smtClean="0"/>
              <a:t>Moy</a:t>
            </a:r>
            <a:r>
              <a:rPr lang="fr-FR" b="1" dirty="0" smtClean="0"/>
              <a:t> de Classement)</a:t>
            </a:r>
            <a:r>
              <a:rPr lang="ar-DZ" b="1" dirty="0" smtClean="0"/>
              <a:t>: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14282" y="6143644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dirty="0" smtClean="0"/>
              <a:t>القرار الوزاري 714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14744" y="99932"/>
            <a:ext cx="528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000" b="1" dirty="0" smtClean="0"/>
              <a:t>مواقع التواصل الاجتماعي لمختلف الأقسام بالكلية 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50004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dirty="0" smtClean="0"/>
              <a:t>صفحة الجذع المشترك علوم وتكنولوجيا</a:t>
            </a:r>
          </a:p>
          <a:p>
            <a:r>
              <a:rPr lang="fr-FR" sz="2400" dirty="0" smtClean="0">
                <a:hlinkClick r:id="rId2"/>
              </a:rPr>
              <a:t>https://</a:t>
            </a:r>
            <a:r>
              <a:rPr lang="fr-FR" sz="2400" dirty="0" smtClean="0">
                <a:hlinkClick r:id="rId2"/>
              </a:rPr>
              <a:t>www.facebook.com/profile.php?id=100087458056466</a:t>
            </a:r>
            <a:endParaRPr lang="fr-FR" sz="2400" dirty="0" smtClean="0"/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79296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472" y="214290"/>
            <a:ext cx="800105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DZ" sz="4000" b="1" dirty="0" smtClean="0"/>
              <a:t>المراجع</a:t>
            </a:r>
            <a:r>
              <a:rPr lang="ar-DZ" dirty="0" smtClean="0"/>
              <a:t> </a:t>
            </a:r>
            <a:endParaRPr lang="fr-F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8568952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0109"/>
            <a:ext cx="8568952" cy="78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87868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94" y="4857760"/>
            <a:ext cx="88011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357166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dirty="0" smtClean="0"/>
              <a:t>صفحة </a:t>
            </a:r>
            <a:r>
              <a:rPr lang="ar-DZ" sz="2400" dirty="0" smtClean="0"/>
              <a:t>قسم الآلية</a:t>
            </a:r>
          </a:p>
          <a:p>
            <a:r>
              <a:rPr lang="fr-FR" sz="2400" dirty="0" smtClean="0">
                <a:hlinkClick r:id="rId2"/>
              </a:rPr>
              <a:t>https://</a:t>
            </a:r>
            <a:r>
              <a:rPr lang="fr-FR" sz="2400" dirty="0" smtClean="0">
                <a:hlinkClick r:id="rId2"/>
              </a:rPr>
              <a:t>www.facebook.com/univgharelec2015</a:t>
            </a:r>
            <a:endParaRPr lang="fr-FR" sz="2400" dirty="0" smtClean="0"/>
          </a:p>
        </p:txBody>
      </p:sp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357166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dirty="0" smtClean="0"/>
              <a:t>صفحة </a:t>
            </a:r>
            <a:r>
              <a:rPr lang="ar-DZ" sz="2400" dirty="0" smtClean="0"/>
              <a:t>قسم الرياضيات</a:t>
            </a:r>
          </a:p>
          <a:p>
            <a:r>
              <a:rPr lang="fr-FR" sz="2400" dirty="0" smtClean="0">
                <a:hlinkClick r:id="rId2"/>
              </a:rPr>
              <a:t>https://</a:t>
            </a:r>
            <a:r>
              <a:rPr lang="fr-FR" sz="2400" dirty="0" smtClean="0">
                <a:hlinkClick r:id="rId2"/>
              </a:rPr>
              <a:t>www.facebook.com/mi.ghardaia</a:t>
            </a:r>
            <a:endParaRPr lang="fr-FR" sz="2400" dirty="0" smtClean="0"/>
          </a:p>
        </p:txBody>
      </p:sp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2153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35716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dirty="0" smtClean="0"/>
              <a:t>قسم </a:t>
            </a:r>
            <a:r>
              <a:rPr lang="ar-DZ" sz="2400" dirty="0" smtClean="0"/>
              <a:t>هندسة الطرائق</a:t>
            </a:r>
          </a:p>
          <a:p>
            <a:r>
              <a:rPr lang="fr-FR" sz="2400" dirty="0" smtClean="0">
                <a:hlinkClick r:id="rId2"/>
              </a:rPr>
              <a:t>https://www.facebook.com/profile.php?id=100064307403374</a:t>
            </a:r>
            <a:endParaRPr lang="fr-FR" sz="2400" dirty="0" smtClean="0">
              <a:hlinkClick r:id="rId2"/>
            </a:endParaRPr>
          </a:p>
          <a:p>
            <a:endParaRPr lang="fr-FR" sz="2400" dirty="0"/>
          </a:p>
        </p:txBody>
      </p:sp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78581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35716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dirty="0" smtClean="0"/>
              <a:t>قسم الري والهندسة المدنية:</a:t>
            </a:r>
          </a:p>
          <a:p>
            <a:r>
              <a:rPr lang="ar-DZ" sz="2400" dirty="0" smtClean="0"/>
              <a:t> </a:t>
            </a:r>
            <a:r>
              <a:rPr lang="fr-FR" sz="2400" dirty="0" smtClean="0">
                <a:hlinkClick r:id="rId2"/>
              </a:rPr>
              <a:t>https://www.facebook.com/profile.php?id=100087744117528</a:t>
            </a:r>
            <a:endParaRPr lang="fr-FR" sz="2400" dirty="0" smtClean="0"/>
          </a:p>
          <a:p>
            <a:endParaRPr lang="fr-FR" sz="2400" dirty="0"/>
          </a:p>
        </p:txBody>
      </p:sp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77153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44" y="-24"/>
            <a:ext cx="88583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1- </a:t>
            </a:r>
            <a:r>
              <a:rPr lang="ar-DZ" b="1" dirty="0"/>
              <a:t>تعريف نظام </a:t>
            </a:r>
            <a:r>
              <a:rPr lang="ar-DZ" b="1" dirty="0" err="1"/>
              <a:t>ل</a:t>
            </a:r>
            <a:r>
              <a:rPr lang="ar-DZ" b="1" dirty="0"/>
              <a:t> م د:</a:t>
            </a:r>
            <a:endParaRPr lang="ar-DZ" dirty="0" smtClean="0"/>
          </a:p>
          <a:p>
            <a:pPr algn="r" rtl="1"/>
            <a:r>
              <a:rPr lang="ar-DZ" dirty="0" smtClean="0"/>
              <a:t> </a:t>
            </a:r>
            <a:r>
              <a:rPr lang="ar-DZ" u="sng" dirty="0" smtClean="0"/>
              <a:t>نظام </a:t>
            </a:r>
            <a:r>
              <a:rPr lang="ar-DZ" u="sng" dirty="0" err="1" smtClean="0"/>
              <a:t>ل</a:t>
            </a:r>
            <a:r>
              <a:rPr lang="ar-DZ" u="sng" dirty="0" smtClean="0"/>
              <a:t> م د:</a:t>
            </a:r>
            <a:r>
              <a:rPr lang="ar-DZ" dirty="0" smtClean="0"/>
              <a:t>  هو عبارة عن هيكلة جديدة لنظام التعليم العالي بالجزائر يتمحور حول ثلاث شهادات هي: </a:t>
            </a:r>
            <a:r>
              <a:rPr lang="ar-DZ" b="1" dirty="0" smtClean="0"/>
              <a:t>ل:</a:t>
            </a:r>
            <a:r>
              <a:rPr lang="ar-DZ" dirty="0" smtClean="0"/>
              <a:t> ليسانس، </a:t>
            </a:r>
            <a:r>
              <a:rPr lang="ar-DZ" b="1" dirty="0" smtClean="0"/>
              <a:t>م:</a:t>
            </a:r>
            <a:r>
              <a:rPr lang="ar-DZ" dirty="0" smtClean="0"/>
              <a:t> </a:t>
            </a:r>
            <a:r>
              <a:rPr lang="ar-DZ" dirty="0" err="1" smtClean="0"/>
              <a:t>ماستر</a:t>
            </a:r>
            <a:r>
              <a:rPr lang="ar-DZ" dirty="0" smtClean="0"/>
              <a:t>،  </a:t>
            </a:r>
            <a:r>
              <a:rPr lang="ar-DZ" b="1" dirty="0" smtClean="0"/>
              <a:t>د:</a:t>
            </a:r>
            <a:r>
              <a:rPr lang="ar-DZ" dirty="0" smtClean="0"/>
              <a:t> دكتوراه، </a:t>
            </a:r>
            <a:r>
              <a:rPr lang="fr-FR" b="1" dirty="0" smtClean="0"/>
              <a:t>LMD</a:t>
            </a:r>
            <a:r>
              <a:rPr lang="fr-FR" dirty="0" smtClean="0"/>
              <a:t>، </a:t>
            </a:r>
            <a:r>
              <a:rPr lang="ar-DZ" dirty="0" smtClean="0"/>
              <a:t>بدأ العمل </a:t>
            </a:r>
            <a:r>
              <a:rPr lang="ar-DZ" dirty="0" err="1" smtClean="0"/>
              <a:t>به</a:t>
            </a:r>
            <a:r>
              <a:rPr lang="ar-DZ" dirty="0" smtClean="0"/>
              <a:t> بالجزائر منذ سبتمبر 2004. </a:t>
            </a:r>
          </a:p>
          <a:p>
            <a:pPr algn="r"/>
            <a:endParaRPr lang="ar-DZ" dirty="0" smtClean="0"/>
          </a:p>
          <a:p>
            <a:pPr algn="r" rtl="1"/>
            <a:r>
              <a:rPr lang="ar-DZ" b="1" dirty="0" smtClean="0"/>
              <a:t>2-</a:t>
            </a:r>
            <a:r>
              <a:rPr lang="ar-DZ" b="1" dirty="0"/>
              <a:t> مسار التكوين:</a:t>
            </a:r>
            <a:endParaRPr lang="ar-DZ" dirty="0" smtClean="0"/>
          </a:p>
          <a:p>
            <a:pPr algn="r" rtl="1"/>
            <a:r>
              <a:rPr lang="ar-DZ" dirty="0" smtClean="0"/>
              <a:t>يعتمد نظام </a:t>
            </a:r>
            <a:r>
              <a:rPr lang="ar-DZ" dirty="0" err="1" smtClean="0"/>
              <a:t>ل</a:t>
            </a:r>
            <a:r>
              <a:rPr lang="ar-DZ" dirty="0" smtClean="0"/>
              <a:t> م </a:t>
            </a:r>
            <a:r>
              <a:rPr lang="ar-DZ" dirty="0" err="1" smtClean="0"/>
              <a:t>د</a:t>
            </a:r>
            <a:r>
              <a:rPr lang="ar-DZ" dirty="0" smtClean="0"/>
              <a:t>- ليسانس، </a:t>
            </a:r>
            <a:r>
              <a:rPr lang="ar-DZ" dirty="0" err="1" smtClean="0"/>
              <a:t>ماستر</a:t>
            </a:r>
            <a:r>
              <a:rPr lang="ar-DZ" dirty="0" smtClean="0"/>
              <a:t>، دكتوراه- على ثلاث مراحل تكوينية تتوج كل مرحلة منها بشهادة جامعية:</a:t>
            </a:r>
          </a:p>
          <a:p>
            <a:pPr algn="r" rtl="1"/>
            <a:r>
              <a:rPr lang="ar-DZ" dirty="0" smtClean="0"/>
              <a:t>1- مرحلة أولى: </a:t>
            </a:r>
            <a:r>
              <a:rPr lang="ar-DZ" dirty="0" err="1" smtClean="0"/>
              <a:t>بكالوريا</a:t>
            </a:r>
            <a:r>
              <a:rPr lang="ar-DZ" dirty="0" smtClean="0"/>
              <a:t>+3 سنوات، تتوج بشهادة الليسانس</a:t>
            </a:r>
          </a:p>
          <a:p>
            <a:pPr algn="r" rtl="1"/>
            <a:r>
              <a:rPr lang="ar-DZ" dirty="0" smtClean="0"/>
              <a:t>2- مرحلة ثانية: </a:t>
            </a:r>
            <a:r>
              <a:rPr lang="ar-DZ" dirty="0" err="1" smtClean="0"/>
              <a:t>بكالوريا</a:t>
            </a:r>
            <a:r>
              <a:rPr lang="ar-DZ" dirty="0" smtClean="0"/>
              <a:t>+5 سنوات، تتوج بشهادة </a:t>
            </a:r>
            <a:r>
              <a:rPr lang="ar-DZ" dirty="0" err="1" smtClean="0"/>
              <a:t>الماستر</a:t>
            </a:r>
            <a:endParaRPr lang="ar-DZ" dirty="0" smtClean="0"/>
          </a:p>
          <a:p>
            <a:pPr algn="r" rtl="1"/>
            <a:r>
              <a:rPr lang="ar-DZ" dirty="0" smtClean="0"/>
              <a:t>3- مرحلة ثالثة: </a:t>
            </a:r>
            <a:r>
              <a:rPr lang="ar-DZ" dirty="0" err="1" smtClean="0"/>
              <a:t>بكالوريا</a:t>
            </a:r>
            <a:r>
              <a:rPr lang="ar-DZ" dirty="0" smtClean="0"/>
              <a:t>+8 سنوات، تتوج بشهادة الدكتوراه</a:t>
            </a:r>
          </a:p>
          <a:p>
            <a:pPr algn="r" rtl="1"/>
            <a:r>
              <a:rPr lang="ar-DZ" b="1" dirty="0" smtClean="0"/>
              <a:t>    </a:t>
            </a:r>
          </a:p>
          <a:p>
            <a:pPr algn="r" rtl="1"/>
            <a:endParaRPr lang="ar-DZ" b="1" dirty="0"/>
          </a:p>
          <a:p>
            <a:pPr algn="r" rtl="1"/>
            <a:endParaRPr lang="ar-DZ" b="1" dirty="0" smtClean="0"/>
          </a:p>
          <a:p>
            <a:pPr algn="r" rtl="1"/>
            <a:endParaRPr lang="ar-DZ" b="1" dirty="0"/>
          </a:p>
          <a:p>
            <a:pPr algn="r" rtl="1"/>
            <a:endParaRPr lang="ar-DZ" b="1" dirty="0" smtClean="0"/>
          </a:p>
          <a:p>
            <a:pPr algn="r" rtl="1"/>
            <a:endParaRPr lang="ar-DZ" b="1" dirty="0"/>
          </a:p>
          <a:p>
            <a:pPr algn="r" rtl="1"/>
            <a:endParaRPr lang="ar-DZ" b="1" dirty="0" smtClean="0"/>
          </a:p>
          <a:p>
            <a:pPr algn="r" rtl="1"/>
            <a:endParaRPr lang="ar-DZ" b="1" dirty="0" smtClean="0"/>
          </a:p>
          <a:p>
            <a:pPr algn="r" rtl="1"/>
            <a:r>
              <a:rPr lang="ar-DZ" b="1" dirty="0" smtClean="0"/>
              <a:t> 2-1- شهادة الليسانس</a:t>
            </a:r>
            <a:r>
              <a:rPr lang="ar-DZ" dirty="0" smtClean="0"/>
              <a:t>: هناك نوعان من شهادة الليسانس</a:t>
            </a:r>
          </a:p>
          <a:p>
            <a:pPr algn="r"/>
            <a:r>
              <a:rPr lang="ar-DZ" dirty="0" smtClean="0"/>
              <a:t>- فرع أكاديمي: يتوج بشهادة ليسانس أكاديمية </a:t>
            </a:r>
            <a:r>
              <a:rPr lang="ar-DZ" dirty="0" err="1" smtClean="0"/>
              <a:t>و</a:t>
            </a:r>
            <a:r>
              <a:rPr lang="ar-DZ" dirty="0" smtClean="0"/>
              <a:t> يسمح لصاحبه بمتابعة الدراسة.</a:t>
            </a:r>
          </a:p>
          <a:p>
            <a:pPr algn="r"/>
            <a:r>
              <a:rPr lang="ar-DZ" dirty="0" smtClean="0"/>
              <a:t>- فرع مهني: يتوج بشهادة ليسانس مهنية تمكن صاحبها بالاندماج مباشرة في عالم الشغل.</a:t>
            </a:r>
          </a:p>
          <a:p>
            <a:pPr algn="r"/>
            <a:r>
              <a:rPr lang="ar-DZ" dirty="0" smtClean="0"/>
              <a:t>- هيكلة مسالك التكوين في شهادة الليسانس:</a:t>
            </a:r>
          </a:p>
          <a:p>
            <a:pPr algn="r" rtl="1"/>
            <a:r>
              <a:rPr lang="ar-DZ" dirty="0" smtClean="0"/>
              <a:t>• الطور الأول: يمتد لسداسيين على الأكثر، </a:t>
            </a:r>
            <a:r>
              <a:rPr lang="ar-DZ" dirty="0" err="1" smtClean="0"/>
              <a:t>و</a:t>
            </a:r>
            <a:r>
              <a:rPr lang="ar-DZ" dirty="0" smtClean="0"/>
              <a:t> هو للتعرف على الجامعة </a:t>
            </a:r>
            <a:r>
              <a:rPr lang="ar-DZ" dirty="0" err="1" smtClean="0"/>
              <a:t>و</a:t>
            </a:r>
            <a:r>
              <a:rPr lang="ar-DZ" dirty="0" smtClean="0"/>
              <a:t> التكيف معها </a:t>
            </a:r>
            <a:r>
              <a:rPr lang="ar-DZ" dirty="0" err="1" smtClean="0"/>
              <a:t>و</a:t>
            </a:r>
            <a:r>
              <a:rPr lang="ar-DZ" dirty="0" smtClean="0"/>
              <a:t> اكتشاف التخصصات.</a:t>
            </a:r>
          </a:p>
          <a:p>
            <a:pPr algn="r" rtl="1"/>
            <a:r>
              <a:rPr lang="ar-DZ" dirty="0" smtClean="0"/>
              <a:t>• الطور الثاني: يمتد لسداسيين على الأقل، هو طور لتعميق المعارف </a:t>
            </a:r>
            <a:r>
              <a:rPr lang="ar-DZ" dirty="0" err="1" smtClean="0"/>
              <a:t>و</a:t>
            </a:r>
            <a:r>
              <a:rPr lang="ar-DZ" dirty="0" smtClean="0"/>
              <a:t> التوجيه التدريجي.</a:t>
            </a:r>
          </a:p>
          <a:p>
            <a:pPr algn="r" rtl="1"/>
            <a:r>
              <a:rPr lang="ar-DZ" dirty="0" smtClean="0"/>
              <a:t>• الطور الثالث: هو طور للتخصص، يمكن الطالب من </a:t>
            </a:r>
            <a:r>
              <a:rPr lang="ar-DZ" dirty="0" err="1" smtClean="0"/>
              <a:t>إكتساب</a:t>
            </a:r>
            <a:r>
              <a:rPr lang="ar-DZ" dirty="0" smtClean="0"/>
              <a:t> المعارف </a:t>
            </a:r>
            <a:r>
              <a:rPr lang="ar-DZ" dirty="0" err="1" smtClean="0"/>
              <a:t>و</a:t>
            </a:r>
            <a:r>
              <a:rPr lang="ar-DZ" dirty="0" smtClean="0"/>
              <a:t> الكفاءات في التخصص المختار.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8715436" cy="19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8" y="85531"/>
            <a:ext cx="9001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 2-2- شهادة </a:t>
            </a:r>
            <a:r>
              <a:rPr lang="ar-DZ" b="1" dirty="0" err="1" smtClean="0"/>
              <a:t>الماستر</a:t>
            </a:r>
            <a:r>
              <a:rPr lang="ar-DZ" dirty="0" smtClean="0"/>
              <a:t>:</a:t>
            </a:r>
          </a:p>
          <a:p>
            <a:pPr algn="r" rtl="1"/>
            <a:r>
              <a:rPr lang="ar-DZ" dirty="0" smtClean="0"/>
              <a:t>يدوم هذا التكوين سنتان ويسمح لكل حاصل على شهادة ليسانس "أكاديمية" والذي تتوفر فيه شروط </a:t>
            </a:r>
            <a:r>
              <a:rPr lang="ar-DZ" dirty="0" err="1" smtClean="0"/>
              <a:t>الإلتحاق</a:t>
            </a:r>
            <a:r>
              <a:rPr lang="ar-DZ" dirty="0" smtClean="0"/>
              <a:t>، كما أنه لا يقصى من المشاركة الحائزين على شهادة ليسانس مهنية، بإمكانهم العودة إلى الجامعة بعد فترة قصيرة يقضونها في عالم الشغل، يحضر هذا التكوين في </a:t>
            </a:r>
            <a:r>
              <a:rPr lang="ar-DZ" dirty="0" err="1" smtClean="0"/>
              <a:t>إختصاصين</a:t>
            </a:r>
            <a:r>
              <a:rPr lang="ar-DZ" dirty="0" smtClean="0"/>
              <a:t> مختلفين:</a:t>
            </a:r>
          </a:p>
          <a:p>
            <a:pPr algn="r"/>
            <a:r>
              <a:rPr lang="ar-DZ" dirty="0" smtClean="0"/>
              <a:t>- </a:t>
            </a:r>
            <a:r>
              <a:rPr lang="ar-DZ" dirty="0" err="1" smtClean="0"/>
              <a:t>ماستر</a:t>
            </a:r>
            <a:r>
              <a:rPr lang="ar-DZ" dirty="0" smtClean="0"/>
              <a:t> مهني: يمتاز بالحصول على تدريب أوسع في مجال ما، ويبقى توجيه هذا المسار دائما مهنيا.</a:t>
            </a:r>
          </a:p>
          <a:p>
            <a:pPr algn="r">
              <a:buFontTx/>
              <a:buChar char="-"/>
            </a:pPr>
            <a:r>
              <a:rPr lang="ar-DZ" dirty="0" err="1" smtClean="0"/>
              <a:t>ماستر</a:t>
            </a:r>
            <a:r>
              <a:rPr lang="ar-DZ" dirty="0" smtClean="0"/>
              <a:t> أكاديمي: يمتاز بتحضير المعني إلى البحث العلمي ويؤهله إلى نشاط البحث في القطاع الجامعي أو الاقتصادي</a:t>
            </a:r>
          </a:p>
          <a:p>
            <a:pPr algn="r">
              <a:buFontTx/>
              <a:buChar char="-"/>
            </a:pPr>
            <a:endParaRPr lang="ar-DZ" dirty="0"/>
          </a:p>
          <a:p>
            <a:pPr algn="r">
              <a:buFontTx/>
              <a:buChar char="-"/>
            </a:pPr>
            <a:r>
              <a:rPr lang="ar-DZ" dirty="0" smtClean="0"/>
              <a:t>.2-3 </a:t>
            </a:r>
            <a:r>
              <a:rPr lang="ar-DZ" b="1" dirty="0" smtClean="0"/>
              <a:t>شهادة الدكتوراه</a:t>
            </a:r>
            <a:r>
              <a:rPr lang="ar-DZ" dirty="0" smtClean="0"/>
              <a:t>:</a:t>
            </a:r>
          </a:p>
          <a:p>
            <a:pPr algn="r" rtl="1"/>
            <a:r>
              <a:rPr lang="ar-DZ" dirty="0" smtClean="0"/>
              <a:t>تبلغ مدة التكوين الدنيا 6 سداسيات، ويتضمن تعميق المعارف في الاختصاص. وتكوين  من أجل البحث( تنمية الاستعداد لممارسة البحث العلمي ومعنى العمل الاجتماعي...).</a:t>
            </a:r>
          </a:p>
          <a:p>
            <a:pPr algn="r" rtl="1"/>
            <a:endParaRPr lang="ar-DZ" dirty="0"/>
          </a:p>
          <a:p>
            <a:pPr algn="r" rtl="1"/>
            <a:r>
              <a:rPr lang="ar-DZ" b="1" dirty="0" smtClean="0"/>
              <a:t>3- </a:t>
            </a:r>
            <a:r>
              <a:rPr lang="ar-DZ" b="1" dirty="0"/>
              <a:t>تصور الدراسة في نظام : لـ .م.د:</a:t>
            </a:r>
            <a:endParaRPr lang="ar-DZ" dirty="0" smtClean="0"/>
          </a:p>
          <a:p>
            <a:endParaRPr lang="fr-FR" dirty="0"/>
          </a:p>
        </p:txBody>
      </p:sp>
      <p:pic>
        <p:nvPicPr>
          <p:cNvPr id="6" name="Picture 2" descr="نظام ل م 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464347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593</Words>
  <Application>Microsoft Office PowerPoint</Application>
  <PresentationFormat>Affichage à l'écran (4:3)</PresentationFormat>
  <Paragraphs>169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ARIF Med</dc:creator>
  <cp:lastModifiedBy>ARIF Med</cp:lastModifiedBy>
  <cp:revision>92</cp:revision>
  <dcterms:created xsi:type="dcterms:W3CDTF">2017-01-22T18:07:18Z</dcterms:created>
  <dcterms:modified xsi:type="dcterms:W3CDTF">2023-09-26T08:05:47Z</dcterms:modified>
</cp:coreProperties>
</file>